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59" r:id="rId5"/>
    <p:sldId id="260" r:id="rId6"/>
    <p:sldId id="262" r:id="rId7"/>
    <p:sldId id="269" r:id="rId8"/>
    <p:sldId id="272" r:id="rId9"/>
    <p:sldId id="270" r:id="rId10"/>
    <p:sldId id="261" r:id="rId11"/>
    <p:sldId id="271" r:id="rId12"/>
    <p:sldId id="273" r:id="rId13"/>
    <p:sldId id="274" r:id="rId14"/>
    <p:sldId id="275" r:id="rId15"/>
    <p:sldId id="285" r:id="rId16"/>
    <p:sldId id="286" r:id="rId17"/>
    <p:sldId id="287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730"/>
  </p:normalViewPr>
  <p:slideViewPr>
    <p:cSldViewPr snapToGrid="0" snapToObjects="1">
      <p:cViewPr varScale="1">
        <p:scale>
          <a:sx n="103" d="100"/>
          <a:sy n="10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2D6C55-B6E3-AB44-921E-8CD04DA448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28562-5AE4-0045-8826-C1AE36B4BC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26C36-1FDC-734F-955D-6B49E4104DBB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742B1-E0A5-904A-8F25-2E7B526F56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Kishan KC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EC16C-1B21-C045-A9E5-87B3CF70E2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164BE-B4D5-F94A-98D4-F3A7146D9A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12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A9B9-F0CE-2548-8B84-CF297E685B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Kishan KC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23C23-EB9C-B240-A32E-D7F71D2AC2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359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7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5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81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86599-4FF1-2A4F-95D3-00A07960B8A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1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8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6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Kishan KC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23C23-EB9C-B240-A32E-D7F71D2AC2B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7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F851-E80C-0546-A64F-E586A6409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F368D-DAFA-434A-9611-98AD9519E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C3D2D-E49A-A84B-AEA3-014B9AE6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A8C2-96B5-3343-982E-438133921038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638F1-80BB-F44E-A584-088B01C2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CDD5E-9392-2C49-A3A0-6136B92A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4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D1C2-AC9C-8543-89F8-BFDA5F95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CDD73-10F4-C64B-9B1C-6E76CBA97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940A-2C65-BF45-B887-FEDDB4C3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FB3D4-AA3C-5542-8A05-4AF6E86B2C6B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F6939-D887-7B4E-9E58-0D613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7B0D-72E9-944F-A85B-9D8E91AB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5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B9FF4-DBF0-AD41-A630-693DEEE06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51F-BAF7-3442-8DEC-316B86D13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2960C-D34D-B745-8D3A-6533ABAF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4AFE-E2F3-404A-A5AC-A688F58A5719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5B384-2CB2-DE48-857A-65E5A88B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23849-4E83-6F4E-8595-E4256FE6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5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E3FE-52AB-3D4E-9DAF-9388C021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FFCF-A2B7-2D41-AE46-3633D99A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BCB94-3CFA-FB40-9155-435937D5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7370-ABC2-F54C-884D-A5441702C8B1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DF40-CFDF-C64C-BB0D-D5D0979D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58ED-CEA4-0B49-9472-D72B14FB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7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34CF-57AA-3D4D-88AF-8BF4E61C9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A15C8-AD69-8D48-9F98-83F8ACA3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7428-1E5A-E04C-A1EC-846084FE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5080A-7788-9B44-834F-3D826B3191BB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AB7F-A8B3-514C-B73A-7329890D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79306-D933-4F45-985E-B0F1157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4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241C-589F-A94A-836D-5E925996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6E73-FE62-3E4D-B453-880752EED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0CED9-81F4-9542-8B32-5B1D5E267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63F19-8450-9F4D-8C2E-2D5F44AE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6437-4474-B445-B104-8F0A50D4ACC4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8046D-303E-7E43-A59A-F44E6BD5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64657-2235-AD4A-ADD8-CBD10831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6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FDD7-4AD8-7648-A4EF-6792CC2A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CA6C9-5773-0645-89DD-DB8B8F1F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5B65D-A295-EA46-AEDE-41EAC715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9673A-E9E7-7E49-9C3F-D7B3782BF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627B5-C772-9F45-A20E-08D6DECF3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2D720-AA26-D443-A842-E4F41E87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0DC7-7557-CA42-BBE1-8DFADC4D489C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9FB12-C0FC-1745-A631-51BA5E6A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75DF2-3AF9-144E-AAE1-043810E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9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2587-6245-1E4C-BBB7-69AC7F8E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CB11C-BD69-3A4F-B675-1E8522AD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3DA-E08B-A245-838A-F52D7CF7E1B9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882AE-ACC0-0542-B20F-D66EA23D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338BB-639E-7A4C-A6CF-E73DA7D5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4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84D88-C69E-7F45-9C62-61BD2899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89DD-AE51-544F-854F-E42713AE34FF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269D2-3E3A-7B4A-8303-0B3FEE1A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0C490-CF84-AC45-A1CD-FDDB6D28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2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E619-CE7C-7E4A-89DA-B2D1D40B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45C5-71BE-9846-BD00-5DBA7E63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F172F-D93E-CE49-980D-D72B2E3C5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98C70-A1AE-3244-901B-1E888598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541E-C69E-044E-9359-5B734BA0E53C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9BA80-1C5F-FD4C-AFAD-980BBF2F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68ACD-9E81-8B44-8CB6-E6DFE601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4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2243-3C34-C04D-91FF-6B94577E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FDD6E-0808-A34F-BC1A-DBA7DBE9D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ECCD0-9CC2-E347-B073-93D542BE5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20B58-1C0B-E14E-B211-C9A6B084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94F5-BA89-3341-B590-0C69DC337336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57F28-B9E1-3B44-9959-80A24A25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E7FAA-FBED-234B-A702-AF5EED06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4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4F2B3-9197-CF41-A039-03B127CC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4E52-F9F9-AD47-A5D8-9871671FF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C1CDA-B3C9-584F-9F18-A3227F67F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4EA79-A30F-4544-B58E-10E2E20D2463}" type="datetime1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7FAE-0F4C-924E-8225-B368D81BE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77ED6-727D-4B40-9891-975F2A32E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E020D-A117-4A47-9D0E-4BDED20F55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5A6E-FCE7-4940-9C91-35DEA14A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1370"/>
            <a:ext cx="12191999" cy="143354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Deep learning on graphs</a:t>
            </a:r>
            <a:r>
              <a:rPr lang="en-US" dirty="0"/>
              <a:t>:</a:t>
            </a:r>
            <a:br>
              <a:rPr lang="en-US" dirty="0"/>
            </a:br>
            <a:r>
              <a:rPr lang="en-US" sz="4000" dirty="0"/>
              <a:t>Learning from graph-structured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8AED4-791C-BD47-A74F-0CED65FBD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741" y="5535828"/>
            <a:ext cx="9591270" cy="1018356"/>
          </a:xfrm>
        </p:spPr>
        <p:txBody>
          <a:bodyPr>
            <a:normAutofit/>
          </a:bodyPr>
          <a:lstStyle/>
          <a:p>
            <a:r>
              <a:rPr lang="en-US" dirty="0"/>
              <a:t>Kishan KC</a:t>
            </a:r>
          </a:p>
          <a:p>
            <a:r>
              <a:rPr lang="en-US" dirty="0"/>
              <a:t>Oct 15,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1F8F2-EB8C-FA43-B75B-6B3A7990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6" y="2366902"/>
            <a:ext cx="4184650" cy="26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Review: convolution on regular grid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5BFE7-60E3-4245-8C0F-3945F8E9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83" y="1133044"/>
            <a:ext cx="3340100" cy="2438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27908DA-F80D-A145-8A71-18C3BE009589}"/>
              </a:ext>
            </a:extLst>
          </p:cNvPr>
          <p:cNvGrpSpPr/>
          <p:nvPr/>
        </p:nvGrpSpPr>
        <p:grpSpPr>
          <a:xfrm>
            <a:off x="6304216" y="1351959"/>
            <a:ext cx="2285741" cy="1728414"/>
            <a:chOff x="6407063" y="2549047"/>
            <a:chExt cx="2285741" cy="172841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D21B8F-45D3-5347-BB12-97BA069399FA}"/>
                </a:ext>
              </a:extLst>
            </p:cNvPr>
            <p:cNvSpPr/>
            <p:nvPr/>
          </p:nvSpPr>
          <p:spPr>
            <a:xfrm>
              <a:off x="6663847" y="2981195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478894-1F2C-3B4B-8C18-042523D733FB}"/>
                </a:ext>
              </a:extLst>
            </p:cNvPr>
            <p:cNvSpPr/>
            <p:nvPr/>
          </p:nvSpPr>
          <p:spPr>
            <a:xfrm>
              <a:off x="7285973" y="2981195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AAE558-2589-3E49-9B79-581BE441CAFB}"/>
                </a:ext>
              </a:extLst>
            </p:cNvPr>
            <p:cNvSpPr/>
            <p:nvPr/>
          </p:nvSpPr>
          <p:spPr>
            <a:xfrm>
              <a:off x="7908099" y="2981195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2519C9-C239-3841-9BA7-8D4F161BF9CA}"/>
                </a:ext>
              </a:extLst>
            </p:cNvPr>
            <p:cNvSpPr/>
            <p:nvPr/>
          </p:nvSpPr>
          <p:spPr>
            <a:xfrm>
              <a:off x="6663847" y="3471798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53DBFE-ADFF-D243-B9AD-3F91044929B2}"/>
                </a:ext>
              </a:extLst>
            </p:cNvPr>
            <p:cNvSpPr/>
            <p:nvPr/>
          </p:nvSpPr>
          <p:spPr>
            <a:xfrm>
              <a:off x="7285973" y="3471798"/>
              <a:ext cx="263046" cy="263046"/>
            </a:xfrm>
            <a:prstGeom prst="ellipse">
              <a:avLst/>
            </a:prstGeom>
            <a:ln w="2222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79D3C0-5BA0-0A4F-BD83-0D2B8D0663EF}"/>
                </a:ext>
              </a:extLst>
            </p:cNvPr>
            <p:cNvSpPr/>
            <p:nvPr/>
          </p:nvSpPr>
          <p:spPr>
            <a:xfrm>
              <a:off x="7908099" y="3471798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B6DE94-8935-1247-A137-2315D39CDF2F}"/>
                </a:ext>
              </a:extLst>
            </p:cNvPr>
            <p:cNvSpPr/>
            <p:nvPr/>
          </p:nvSpPr>
          <p:spPr>
            <a:xfrm>
              <a:off x="6663847" y="3967620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572601-09D2-8347-AFDC-401864266ED6}"/>
                </a:ext>
              </a:extLst>
            </p:cNvPr>
            <p:cNvSpPr/>
            <p:nvPr/>
          </p:nvSpPr>
          <p:spPr>
            <a:xfrm>
              <a:off x="7285973" y="3967620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F4FFA5-A5F6-434F-BD4B-E421CE3E9B54}"/>
                </a:ext>
              </a:extLst>
            </p:cNvPr>
            <p:cNvSpPr/>
            <p:nvPr/>
          </p:nvSpPr>
          <p:spPr>
            <a:xfrm>
              <a:off x="7908099" y="3967620"/>
              <a:ext cx="263046" cy="263046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60EADC3-12AB-8A4E-AFDB-2D91BE1DFE5E}"/>
                </a:ext>
              </a:extLst>
            </p:cNvPr>
            <p:cNvCxnSpPr>
              <a:stCxn id="12" idx="5"/>
              <a:endCxn id="16" idx="1"/>
            </p:cNvCxnSpPr>
            <p:nvPr/>
          </p:nvCxnSpPr>
          <p:spPr>
            <a:xfrm>
              <a:off x="6888371" y="3205719"/>
              <a:ext cx="436124" cy="304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E210E2-D7B3-E249-8FBA-5E5932DB7193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>
              <a:off x="7417496" y="3244241"/>
              <a:ext cx="0" cy="227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C4244F-3062-D347-A193-F597F34CF25F}"/>
                </a:ext>
              </a:extLst>
            </p:cNvPr>
            <p:cNvCxnSpPr>
              <a:cxnSpLocks/>
              <a:stCxn id="14" idx="3"/>
              <a:endCxn id="16" idx="7"/>
            </p:cNvCxnSpPr>
            <p:nvPr/>
          </p:nvCxnSpPr>
          <p:spPr>
            <a:xfrm flipH="1">
              <a:off x="7510497" y="3205719"/>
              <a:ext cx="436124" cy="304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16B81EA-9A84-544E-AB3B-74BF9C6A6488}"/>
                </a:ext>
              </a:extLst>
            </p:cNvPr>
            <p:cNvCxnSpPr>
              <a:cxnSpLocks/>
              <a:stCxn id="17" idx="2"/>
              <a:endCxn id="16" idx="6"/>
            </p:cNvCxnSpPr>
            <p:nvPr/>
          </p:nvCxnSpPr>
          <p:spPr>
            <a:xfrm flipH="1">
              <a:off x="7549019" y="3603321"/>
              <a:ext cx="359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4E51C64-1ED4-DB4B-9931-AB85DD56A985}"/>
                </a:ext>
              </a:extLst>
            </p:cNvPr>
            <p:cNvCxnSpPr>
              <a:cxnSpLocks/>
              <a:stCxn id="20" idx="1"/>
              <a:endCxn id="16" idx="5"/>
            </p:cNvCxnSpPr>
            <p:nvPr/>
          </p:nvCxnSpPr>
          <p:spPr>
            <a:xfrm flipH="1" flipV="1">
              <a:off x="7510497" y="3696322"/>
              <a:ext cx="436124" cy="3098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42393D-EBC6-3244-91CE-1B3CE3AEA05E}"/>
                </a:ext>
              </a:extLst>
            </p:cNvPr>
            <p:cNvCxnSpPr>
              <a:cxnSpLocks/>
              <a:stCxn id="19" idx="0"/>
              <a:endCxn id="16" idx="4"/>
            </p:cNvCxnSpPr>
            <p:nvPr/>
          </p:nvCxnSpPr>
          <p:spPr>
            <a:xfrm flipV="1">
              <a:off x="7417496" y="3734844"/>
              <a:ext cx="0" cy="232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089D011-5D3C-6347-9F1C-1DC6F614690B}"/>
                </a:ext>
              </a:extLst>
            </p:cNvPr>
            <p:cNvCxnSpPr>
              <a:cxnSpLocks/>
              <a:stCxn id="18" idx="7"/>
              <a:endCxn id="16" idx="3"/>
            </p:cNvCxnSpPr>
            <p:nvPr/>
          </p:nvCxnSpPr>
          <p:spPr>
            <a:xfrm flipV="1">
              <a:off x="6888371" y="3696322"/>
              <a:ext cx="436124" cy="3098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FDE536A-ED3C-5B4C-A0A2-33740C5B5C4C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6926893" y="3603321"/>
              <a:ext cx="359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U-Turn Arrow 46">
              <a:extLst>
                <a:ext uri="{FF2B5EF4-FFF2-40B4-BE49-F238E27FC236}">
                  <a16:creationId xmlns:a16="http://schemas.microsoft.com/office/drawing/2014/main" id="{6D95C905-AC3C-954E-8E76-52A1B9A761C6}"/>
                </a:ext>
              </a:extLst>
            </p:cNvPr>
            <p:cNvSpPr/>
            <p:nvPr/>
          </p:nvSpPr>
          <p:spPr>
            <a:xfrm>
              <a:off x="7324495" y="3337241"/>
              <a:ext cx="186002" cy="134557"/>
            </a:xfrm>
            <a:prstGeom prst="uturnArrow">
              <a:avLst>
                <a:gd name="adj1" fmla="val 0"/>
                <a:gd name="adj2" fmla="val 11053"/>
                <a:gd name="adj3" fmla="val 27789"/>
                <a:gd name="adj4" fmla="val 43750"/>
                <a:gd name="adj5" fmla="val 73404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171FD22-96AF-3349-BCAD-07DB4C772C78}"/>
                    </a:ext>
                  </a:extLst>
                </p:cNvPr>
                <p:cNvSpPr txBox="1"/>
                <p:nvPr/>
              </p:nvSpPr>
              <p:spPr>
                <a:xfrm>
                  <a:off x="6407063" y="2549047"/>
                  <a:ext cx="466794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0 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171FD22-96AF-3349-BCAD-07DB4C772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063" y="2549047"/>
                  <a:ext cx="466794" cy="362984"/>
                </a:xfrm>
                <a:prstGeom prst="rect">
                  <a:avLst/>
                </a:prstGeom>
                <a:blipFill>
                  <a:blip r:embed="rId3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DA1E3EF-9AC9-0145-ACCD-9FDDF632DABE}"/>
                    </a:ext>
                  </a:extLst>
                </p:cNvPr>
                <p:cNvSpPr txBox="1"/>
                <p:nvPr/>
              </p:nvSpPr>
              <p:spPr>
                <a:xfrm>
                  <a:off x="7200611" y="2549133"/>
                  <a:ext cx="433131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DA1E3EF-9AC9-0145-ACCD-9FDDF632D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611" y="2549133"/>
                  <a:ext cx="433131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212A57-815C-D64B-AFE6-596E697634BE}"/>
                    </a:ext>
                  </a:extLst>
                </p:cNvPr>
                <p:cNvSpPr txBox="1"/>
                <p:nvPr/>
              </p:nvSpPr>
              <p:spPr>
                <a:xfrm>
                  <a:off x="7801638" y="2549047"/>
                  <a:ext cx="433131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A212A57-815C-D64B-AFE6-596E6976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638" y="2549047"/>
                  <a:ext cx="433131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E262D5A-8A28-F145-A399-524AD9EAABFA}"/>
                    </a:ext>
                  </a:extLst>
                </p:cNvPr>
                <p:cNvSpPr txBox="1"/>
                <p:nvPr/>
              </p:nvSpPr>
              <p:spPr>
                <a:xfrm>
                  <a:off x="8289232" y="3914477"/>
                  <a:ext cx="403572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E262D5A-8A28-F145-A399-524AD9E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232" y="3914477"/>
                  <a:ext cx="403572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EC13D0-8EDF-9344-B0D3-55CC15488235}"/>
                  </a:ext>
                </a:extLst>
              </p:cNvPr>
              <p:cNvSpPr txBox="1"/>
              <p:nvPr/>
            </p:nvSpPr>
            <p:spPr>
              <a:xfrm>
                <a:off x="547687" y="4988976"/>
                <a:ext cx="410740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Update for a single pixel: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Transform messages individually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everything up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r>
                      <a:rPr lang="en-US" b="1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EC13D0-8EDF-9344-B0D3-55CC1548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7" y="4988976"/>
                <a:ext cx="4107406" cy="1200329"/>
              </a:xfrm>
              <a:prstGeom prst="rect">
                <a:avLst/>
              </a:prstGeom>
              <a:blipFill>
                <a:blip r:embed="rId7"/>
                <a:stretch>
                  <a:fillRect l="-1231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BA9885-0386-1E4C-95B8-EA232C79BEFF}"/>
                  </a:ext>
                </a:extLst>
              </p:cNvPr>
              <p:cNvSpPr txBox="1"/>
              <p:nvPr/>
            </p:nvSpPr>
            <p:spPr>
              <a:xfrm>
                <a:off x="6304216" y="3294445"/>
                <a:ext cx="3905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are activations of a pixel or node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BA9885-0386-1E4C-95B8-EA232C79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216" y="3294445"/>
                <a:ext cx="3905043" cy="276999"/>
              </a:xfrm>
              <a:prstGeom prst="rect">
                <a:avLst/>
              </a:prstGeom>
              <a:blipFill>
                <a:blip r:embed="rId8"/>
                <a:stretch>
                  <a:fillRect l="-1942" t="-21739" r="-194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F55B64-18D2-214F-B377-FF08995487A7}"/>
                  </a:ext>
                </a:extLst>
              </p:cNvPr>
              <p:cNvSpPr txBox="1"/>
              <p:nvPr/>
            </p:nvSpPr>
            <p:spPr>
              <a:xfrm>
                <a:off x="6304216" y="5005160"/>
                <a:ext cx="37024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Full update: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pc="-30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1" spc="-3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-3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pc="-3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(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…. 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F55B64-18D2-214F-B377-FF089954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216" y="5005160"/>
                <a:ext cx="3702424" cy="923330"/>
              </a:xfrm>
              <a:prstGeom prst="rect">
                <a:avLst/>
              </a:prstGeom>
              <a:blipFill>
                <a:blip r:embed="rId9"/>
                <a:stretch>
                  <a:fillRect l="-1024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DAE7F-F766-C542-9C4D-ECF36058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Generalization to graphs (irregular grid)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D21B8F-45D3-5347-BB12-97BA069399FA}"/>
              </a:ext>
            </a:extLst>
          </p:cNvPr>
          <p:cNvSpPr/>
          <p:nvPr/>
        </p:nvSpPr>
        <p:spPr>
          <a:xfrm>
            <a:off x="3161301" y="1974537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478894-1F2C-3B4B-8C18-042523D733FB}"/>
              </a:ext>
            </a:extLst>
          </p:cNvPr>
          <p:cNvSpPr/>
          <p:nvPr/>
        </p:nvSpPr>
        <p:spPr>
          <a:xfrm>
            <a:off x="3691200" y="2424704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AAE558-2589-3E49-9B79-581BE441CAFB}"/>
              </a:ext>
            </a:extLst>
          </p:cNvPr>
          <p:cNvSpPr/>
          <p:nvPr/>
        </p:nvSpPr>
        <p:spPr>
          <a:xfrm>
            <a:off x="4217292" y="1974537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79D3C0-5BA0-0A4F-BD83-0D2B8D0663EF}"/>
              </a:ext>
            </a:extLst>
          </p:cNvPr>
          <p:cNvSpPr/>
          <p:nvPr/>
        </p:nvSpPr>
        <p:spPr>
          <a:xfrm>
            <a:off x="4124291" y="2961466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B6DE94-8935-1247-A137-2315D39CDF2F}"/>
              </a:ext>
            </a:extLst>
          </p:cNvPr>
          <p:cNvSpPr/>
          <p:nvPr/>
        </p:nvSpPr>
        <p:spPr>
          <a:xfrm>
            <a:off x="2321688" y="2424704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572601-09D2-8347-AFDC-401864266ED6}"/>
              </a:ext>
            </a:extLst>
          </p:cNvPr>
          <p:cNvSpPr/>
          <p:nvPr/>
        </p:nvSpPr>
        <p:spPr>
          <a:xfrm>
            <a:off x="2950077" y="2841142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EC13D0-8EDF-9344-B0D3-55CC15488235}"/>
              </a:ext>
            </a:extLst>
          </p:cNvPr>
          <p:cNvSpPr txBox="1"/>
          <p:nvPr/>
        </p:nvSpPr>
        <p:spPr>
          <a:xfrm>
            <a:off x="2166493" y="1282755"/>
            <a:ext cx="294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an undirected graph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6474F7-546A-1C43-B5CF-7E5A53FB09A3}"/>
              </a:ext>
            </a:extLst>
          </p:cNvPr>
          <p:cNvCxnSpPr>
            <a:stCxn id="18" idx="7"/>
            <a:endCxn id="12" idx="2"/>
          </p:cNvCxnSpPr>
          <p:nvPr/>
        </p:nvCxnSpPr>
        <p:spPr>
          <a:xfrm flipV="1">
            <a:off x="2546212" y="2106060"/>
            <a:ext cx="615089" cy="35716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C1B124-EADE-404B-96B3-BF96CCAC0B52}"/>
              </a:ext>
            </a:extLst>
          </p:cNvPr>
          <p:cNvCxnSpPr>
            <a:cxnSpLocks/>
            <a:stCxn id="18" idx="5"/>
            <a:endCxn id="19" idx="1"/>
          </p:cNvCxnSpPr>
          <p:nvPr/>
        </p:nvCxnSpPr>
        <p:spPr>
          <a:xfrm>
            <a:off x="2546212" y="2649228"/>
            <a:ext cx="442387" cy="23043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88C96D-2733-BF43-BE63-33FC882470E3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3385825" y="2199061"/>
            <a:ext cx="343897" cy="26416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5D4924-0573-6344-8567-A200C1259A4C}"/>
              </a:ext>
            </a:extLst>
          </p:cNvPr>
          <p:cNvCxnSpPr>
            <a:cxnSpLocks/>
            <a:stCxn id="19" idx="6"/>
            <a:endCxn id="13" idx="3"/>
          </p:cNvCxnSpPr>
          <p:nvPr/>
        </p:nvCxnSpPr>
        <p:spPr>
          <a:xfrm flipV="1">
            <a:off x="3213123" y="2649228"/>
            <a:ext cx="516599" cy="32343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D0AE1C-04F4-FA48-93BF-CD85F40DCAF1}"/>
              </a:ext>
            </a:extLst>
          </p:cNvPr>
          <p:cNvCxnSpPr>
            <a:cxnSpLocks/>
            <a:stCxn id="14" idx="3"/>
            <a:endCxn id="13" idx="7"/>
          </p:cNvCxnSpPr>
          <p:nvPr/>
        </p:nvCxnSpPr>
        <p:spPr>
          <a:xfrm flipH="1">
            <a:off x="3915724" y="2199061"/>
            <a:ext cx="340090" cy="26416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6350E5-4E29-0346-AC99-19707E89B8B9}"/>
              </a:ext>
            </a:extLst>
          </p:cNvPr>
          <p:cNvCxnSpPr>
            <a:cxnSpLocks/>
            <a:stCxn id="17" idx="1"/>
            <a:endCxn id="13" idx="5"/>
          </p:cNvCxnSpPr>
          <p:nvPr/>
        </p:nvCxnSpPr>
        <p:spPr>
          <a:xfrm flipH="1" flipV="1">
            <a:off x="3915724" y="2649228"/>
            <a:ext cx="247089" cy="35076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458D676E-826E-2247-B7CA-AA766A4B23A4}"/>
              </a:ext>
            </a:extLst>
          </p:cNvPr>
          <p:cNvSpPr/>
          <p:nvPr/>
        </p:nvSpPr>
        <p:spPr>
          <a:xfrm>
            <a:off x="6946249" y="1984134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4D577C3-C56D-4948-8DAA-8040EDE2BA82}"/>
              </a:ext>
            </a:extLst>
          </p:cNvPr>
          <p:cNvSpPr/>
          <p:nvPr/>
        </p:nvSpPr>
        <p:spPr>
          <a:xfrm>
            <a:off x="7476148" y="2434301"/>
            <a:ext cx="263046" cy="263046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331391A-D718-E54D-A57A-BA1B1A8D6C9F}"/>
              </a:ext>
            </a:extLst>
          </p:cNvPr>
          <p:cNvSpPr/>
          <p:nvPr/>
        </p:nvSpPr>
        <p:spPr>
          <a:xfrm>
            <a:off x="8002240" y="1984134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BB384D-F7B5-8448-B72A-0D94EA4B29EC}"/>
              </a:ext>
            </a:extLst>
          </p:cNvPr>
          <p:cNvSpPr/>
          <p:nvPr/>
        </p:nvSpPr>
        <p:spPr>
          <a:xfrm>
            <a:off x="7909239" y="2971063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D0C7BFA-ED41-9548-8562-20E74D5F5498}"/>
              </a:ext>
            </a:extLst>
          </p:cNvPr>
          <p:cNvSpPr/>
          <p:nvPr/>
        </p:nvSpPr>
        <p:spPr>
          <a:xfrm>
            <a:off x="6106636" y="2434301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D915829-0F08-F14F-A142-168692B3A203}"/>
              </a:ext>
            </a:extLst>
          </p:cNvPr>
          <p:cNvSpPr/>
          <p:nvPr/>
        </p:nvSpPr>
        <p:spPr>
          <a:xfrm>
            <a:off x="6735025" y="2850739"/>
            <a:ext cx="263046" cy="26304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287C876-6129-D142-8F1B-5D56E6635449}"/>
              </a:ext>
            </a:extLst>
          </p:cNvPr>
          <p:cNvCxnSpPr>
            <a:stCxn id="60" idx="7"/>
            <a:endCxn id="56" idx="2"/>
          </p:cNvCxnSpPr>
          <p:nvPr/>
        </p:nvCxnSpPr>
        <p:spPr>
          <a:xfrm flipV="1">
            <a:off x="6331160" y="2115657"/>
            <a:ext cx="615089" cy="35716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1BEBF81-103E-C844-BFD9-4CADA4DF4398}"/>
              </a:ext>
            </a:extLst>
          </p:cNvPr>
          <p:cNvCxnSpPr>
            <a:cxnSpLocks/>
            <a:stCxn id="60" idx="5"/>
            <a:endCxn id="61" idx="1"/>
          </p:cNvCxnSpPr>
          <p:nvPr/>
        </p:nvCxnSpPr>
        <p:spPr>
          <a:xfrm>
            <a:off x="6331160" y="2658825"/>
            <a:ext cx="442387" cy="23043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9FE02-8092-7446-ABB6-8EC3914D71FE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7170773" y="2208658"/>
            <a:ext cx="343897" cy="26416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7751BA7-4B31-4F4B-84BC-5B1E0DE7E99B}"/>
              </a:ext>
            </a:extLst>
          </p:cNvPr>
          <p:cNvCxnSpPr>
            <a:cxnSpLocks/>
            <a:stCxn id="61" idx="6"/>
            <a:endCxn id="57" idx="3"/>
          </p:cNvCxnSpPr>
          <p:nvPr/>
        </p:nvCxnSpPr>
        <p:spPr>
          <a:xfrm flipV="1">
            <a:off x="6998071" y="2658825"/>
            <a:ext cx="516599" cy="323437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E638687-8982-F240-BFE3-AF34A4B4EA12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7700672" y="2208658"/>
            <a:ext cx="340090" cy="26416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3A0B754-71EB-C549-9B83-7A0278FB1A8A}"/>
              </a:ext>
            </a:extLst>
          </p:cNvPr>
          <p:cNvCxnSpPr>
            <a:cxnSpLocks/>
            <a:stCxn id="59" idx="1"/>
            <a:endCxn id="57" idx="5"/>
          </p:cNvCxnSpPr>
          <p:nvPr/>
        </p:nvCxnSpPr>
        <p:spPr>
          <a:xfrm flipH="1" flipV="1">
            <a:off x="7700672" y="2658825"/>
            <a:ext cx="247089" cy="35076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75C1976-D312-B943-A7B7-E3DAA632FBBB}"/>
              </a:ext>
            </a:extLst>
          </p:cNvPr>
          <p:cNvSpPr txBox="1"/>
          <p:nvPr/>
        </p:nvSpPr>
        <p:spPr>
          <a:xfrm>
            <a:off x="5945178" y="1282755"/>
            <a:ext cx="3678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neighborhood information</a:t>
            </a:r>
          </a:p>
          <a:p>
            <a:r>
              <a:rPr lang="en-US" dirty="0"/>
              <a:t> for red node</a:t>
            </a:r>
          </a:p>
        </p:txBody>
      </p:sp>
      <p:sp>
        <p:nvSpPr>
          <p:cNvPr id="70" name="U-Turn Arrow 69">
            <a:extLst>
              <a:ext uri="{FF2B5EF4-FFF2-40B4-BE49-F238E27FC236}">
                <a16:creationId xmlns:a16="http://schemas.microsoft.com/office/drawing/2014/main" id="{1863F2D3-FD3A-F14F-9589-DD15C96DB104}"/>
              </a:ext>
            </a:extLst>
          </p:cNvPr>
          <p:cNvSpPr/>
          <p:nvPr/>
        </p:nvSpPr>
        <p:spPr>
          <a:xfrm>
            <a:off x="7529384" y="2208658"/>
            <a:ext cx="209810" cy="254568"/>
          </a:xfrm>
          <a:prstGeom prst="uturnArrow">
            <a:avLst>
              <a:gd name="adj1" fmla="val 0"/>
              <a:gd name="adj2" fmla="val 11053"/>
              <a:gd name="adj3" fmla="val 27789"/>
              <a:gd name="adj4" fmla="val 43750"/>
              <a:gd name="adj5" fmla="val 734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070A8DB-1BFE-5B49-8531-7FD08C31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00" y="4252139"/>
            <a:ext cx="5719074" cy="10861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4FDFB-759B-EA4E-B009-6CEE1AA0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8" grpId="0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Graph Convolutional networks (GCN)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5B0BEB-3A4A-8344-A5E4-317A9252A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49248"/>
            <a:ext cx="11315700" cy="539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FEC224-FBCC-6241-83E5-61833E8E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6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Gene Network Embedding (GNE):</a:t>
            </a:r>
            <a:br>
              <a:rPr lang="en-US" sz="3600" b="1" dirty="0">
                <a:solidFill>
                  <a:srgbClr val="C00000"/>
                </a:solidFill>
              </a:rPr>
            </a:b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</a:rPr>
              <a:t>Deep model for gene interaction network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A49C1-481D-7241-9D61-E02C2F73A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56"/>
          <a:stretch/>
        </p:blipFill>
        <p:spPr>
          <a:xfrm>
            <a:off x="457200" y="1665614"/>
            <a:ext cx="3962400" cy="209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65907-930F-E645-98DE-AC523136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31" y="4596704"/>
            <a:ext cx="1422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339D5-A148-0744-A80E-3E1E0CF3EAF5}"/>
              </a:ext>
            </a:extLst>
          </p:cNvPr>
          <p:cNvSpPr txBox="1"/>
          <p:nvPr/>
        </p:nvSpPr>
        <p:spPr>
          <a:xfrm>
            <a:off x="1089764" y="3764071"/>
            <a:ext cx="244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adjacency matrix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F48AE-5EAE-A146-B50A-020F105AC9CE}"/>
              </a:ext>
            </a:extLst>
          </p:cNvPr>
          <p:cNvSpPr txBox="1"/>
          <p:nvPr/>
        </p:nvSpPr>
        <p:spPr>
          <a:xfrm>
            <a:off x="1385589" y="6113073"/>
            <a:ext cx="165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4A776-8A48-FD40-81AD-BE5EE4AF704C}"/>
              </a:ext>
            </a:extLst>
          </p:cNvPr>
          <p:cNvSpPr/>
          <p:nvPr/>
        </p:nvSpPr>
        <p:spPr>
          <a:xfrm>
            <a:off x="5574082" y="3679520"/>
            <a:ext cx="1709803" cy="8705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3FBF733-0A03-3341-9BBA-2CAB3E4B6ED3}"/>
              </a:ext>
            </a:extLst>
          </p:cNvPr>
          <p:cNvSpPr/>
          <p:nvPr/>
        </p:nvSpPr>
        <p:spPr>
          <a:xfrm>
            <a:off x="9321379" y="3629230"/>
            <a:ext cx="2032421" cy="100834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 interaction prediction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1DBAB-47CC-2241-87B4-CA48819B6903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4083486" y="2855842"/>
            <a:ext cx="1490596" cy="1258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8E389D-76BA-EB47-AFE2-C0AD417195C4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4083486" y="4114800"/>
            <a:ext cx="1490596" cy="13835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31136DA1-4A12-A94D-BDFB-437223AC9710}"/>
              </a:ext>
            </a:extLst>
          </p:cNvPr>
          <p:cNvSpPr/>
          <p:nvPr/>
        </p:nvSpPr>
        <p:spPr>
          <a:xfrm>
            <a:off x="551146" y="1578280"/>
            <a:ext cx="3532340" cy="255512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21D849F8-91FB-544B-8755-588EA4427596}"/>
              </a:ext>
            </a:extLst>
          </p:cNvPr>
          <p:cNvSpPr/>
          <p:nvPr/>
        </p:nvSpPr>
        <p:spPr>
          <a:xfrm>
            <a:off x="551146" y="4220738"/>
            <a:ext cx="3532340" cy="255512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4DAEDD-4A0E-5147-8296-5B3A20C389EA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7283885" y="4114800"/>
            <a:ext cx="2037494" cy="18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A9005B-3DFB-3C47-A5CA-A45E7080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2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8" grpId="0"/>
      <p:bldP spid="9" grpId="0" animBg="1"/>
      <p:bldP spid="39" grpId="0" animBg="1"/>
      <p:bldP spid="21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GNE</a:t>
            </a:r>
            <a:r>
              <a:rPr lang="en-US" sz="2700" b="1" dirty="0">
                <a:solidFill>
                  <a:srgbClr val="C00000"/>
                </a:solidFill>
              </a:rPr>
              <a:t> </a:t>
            </a:r>
            <a:r>
              <a:rPr lang="en-US" sz="3200" b="1" dirty="0">
                <a:solidFill>
                  <a:srgbClr val="C00000"/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5EBD7B-ED59-FB4A-9AC0-95CE49E0B80B}"/>
                  </a:ext>
                </a:extLst>
              </p:cNvPr>
              <p:cNvSpPr/>
              <p:nvPr/>
            </p:nvSpPr>
            <p:spPr>
              <a:xfrm>
                <a:off x="513567" y="793620"/>
                <a:ext cx="1134858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gene network denoted as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𝑮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𝑽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𝑬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 network embedding aims to learn a function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maps gene network structure and their attribute information to 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space where a gene is represented by a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400" b="1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𝒊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𝝐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  <m:r>
                      <a:rPr lang="en-US" sz="2400" b="1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𝒅</m:t>
                    </m:r>
                  </m:oMath>
                </a14:m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𝒅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≪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 low dimensional vectors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400" b="1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𝒊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400" b="1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genes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𝒗</m:t>
                    </m:r>
                    <m:r>
                      <a:rPr lang="en-US" sz="2400" b="1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𝒊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𝒗</m:t>
                    </m:r>
                    <m:r>
                      <a:rPr lang="en-US" sz="2400" b="1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preserve their relationships in terms of the network topological structure and attribute proximity.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5EBD7B-ED59-FB4A-9AC0-95CE49E0B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7" y="793620"/>
                <a:ext cx="11348581" cy="1938992"/>
              </a:xfrm>
              <a:prstGeom prst="rect">
                <a:avLst/>
              </a:prstGeom>
              <a:blipFill>
                <a:blip r:embed="rId3"/>
                <a:stretch>
                  <a:fillRect l="-670" t="-1299" r="-782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F940A5B-25B7-6746-955E-960E2E4D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30" y="2963328"/>
            <a:ext cx="8259400" cy="28728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49FCA-2F0A-D046-909C-C0B74E36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6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604161" y="4720549"/>
            <a:ext cx="2236573" cy="81580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60" y="0"/>
            <a:ext cx="10515600" cy="7406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Background: First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Proximity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7260" y="104797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Pairwise proximity between vertices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any pair of vertices,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i="1" baseline="-2500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i="1" baseline="-2500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i="1" baseline="-2500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  <m:r>
                      <a:rPr lang="en-US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first order proximity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i="1" baseline="-2500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</a:t>
                </a:r>
                <a:endParaRPr lang="en-US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Otherwise, first order proximity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i="1" baseline="-2500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0</a:t>
                </a:r>
              </a:p>
              <a:p>
                <a:pPr lvl="1"/>
                <a:endParaRPr lang="en-US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260" y="1047974"/>
                <a:ext cx="10515600" cy="4351338"/>
              </a:xfrm>
              <a:blipFill>
                <a:blip r:embed="rId3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1305804" y="3238433"/>
            <a:ext cx="6479056" cy="2785656"/>
            <a:chOff x="-12357" y="3719384"/>
            <a:chExt cx="6479056" cy="2785656"/>
          </a:xfrm>
        </p:grpSpPr>
        <p:sp>
          <p:nvSpPr>
            <p:cNvPr id="4" name="Oval 3"/>
            <p:cNvSpPr/>
            <p:nvPr/>
          </p:nvSpPr>
          <p:spPr>
            <a:xfrm>
              <a:off x="1248030" y="4390905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260388" y="5149247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45740" y="5837029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657864" y="3845718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755555" y="5429256"/>
              <a:ext cx="370703" cy="4077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911043" y="4390905"/>
              <a:ext cx="370703" cy="4077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694667" y="5404691"/>
              <a:ext cx="370703" cy="4077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25293" y="4177428"/>
              <a:ext cx="370703" cy="407773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095996" y="5201500"/>
              <a:ext cx="370703" cy="407773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725293" y="6017309"/>
              <a:ext cx="741406" cy="487731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</a:p>
          </p:txBody>
        </p:sp>
        <p:cxnSp>
          <p:nvCxnSpPr>
            <p:cNvPr id="15" name="Straight Connector 14"/>
            <p:cNvCxnSpPr>
              <a:stCxn id="7" idx="5"/>
              <a:endCxn id="9" idx="2"/>
            </p:cNvCxnSpPr>
            <p:nvPr/>
          </p:nvCxnSpPr>
          <p:spPr>
            <a:xfrm>
              <a:off x="1974279" y="4193774"/>
              <a:ext cx="936764" cy="401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" idx="5"/>
              <a:endCxn id="9" idx="2"/>
            </p:cNvCxnSpPr>
            <p:nvPr/>
          </p:nvCxnSpPr>
          <p:spPr>
            <a:xfrm flipV="1">
              <a:off x="1564445" y="4594792"/>
              <a:ext cx="1346598" cy="14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5" idx="6"/>
              <a:endCxn id="9" idx="2"/>
            </p:cNvCxnSpPr>
            <p:nvPr/>
          </p:nvCxnSpPr>
          <p:spPr>
            <a:xfrm flipV="1">
              <a:off x="1631091" y="4594792"/>
              <a:ext cx="1279952" cy="758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6"/>
              <a:endCxn id="9" idx="2"/>
            </p:cNvCxnSpPr>
            <p:nvPr/>
          </p:nvCxnSpPr>
          <p:spPr>
            <a:xfrm flipV="1">
              <a:off x="1816443" y="4594792"/>
              <a:ext cx="1094600" cy="1446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" idx="5"/>
              <a:endCxn id="8" idx="1"/>
            </p:cNvCxnSpPr>
            <p:nvPr/>
          </p:nvCxnSpPr>
          <p:spPr>
            <a:xfrm>
              <a:off x="1974279" y="4193774"/>
              <a:ext cx="835564" cy="1295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4" idx="5"/>
              <a:endCxn id="8" idx="1"/>
            </p:cNvCxnSpPr>
            <p:nvPr/>
          </p:nvCxnSpPr>
          <p:spPr>
            <a:xfrm>
              <a:off x="1564445" y="4738961"/>
              <a:ext cx="1245398" cy="750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5" idx="6"/>
              <a:endCxn id="8" idx="1"/>
            </p:cNvCxnSpPr>
            <p:nvPr/>
          </p:nvCxnSpPr>
          <p:spPr>
            <a:xfrm>
              <a:off x="1631091" y="5353134"/>
              <a:ext cx="1178752" cy="135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6" idx="6"/>
              <a:endCxn id="8" idx="1"/>
            </p:cNvCxnSpPr>
            <p:nvPr/>
          </p:nvCxnSpPr>
          <p:spPr>
            <a:xfrm flipV="1">
              <a:off x="1816443" y="5488973"/>
              <a:ext cx="993400" cy="551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8" idx="6"/>
              <a:endCxn id="10" idx="2"/>
            </p:cNvCxnSpPr>
            <p:nvPr/>
          </p:nvCxnSpPr>
          <p:spPr>
            <a:xfrm flipV="1">
              <a:off x="3126258" y="5608578"/>
              <a:ext cx="568409" cy="245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0" idx="6"/>
              <a:endCxn id="11" idx="2"/>
            </p:cNvCxnSpPr>
            <p:nvPr/>
          </p:nvCxnSpPr>
          <p:spPr>
            <a:xfrm flipV="1">
              <a:off x="4065370" y="4381315"/>
              <a:ext cx="1659923" cy="1227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6"/>
              <a:endCxn id="12" idx="2"/>
            </p:cNvCxnSpPr>
            <p:nvPr/>
          </p:nvCxnSpPr>
          <p:spPr>
            <a:xfrm flipV="1">
              <a:off x="4065370" y="5405387"/>
              <a:ext cx="2030626" cy="203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0" idx="6"/>
              <a:endCxn id="13" idx="1"/>
            </p:cNvCxnSpPr>
            <p:nvPr/>
          </p:nvCxnSpPr>
          <p:spPr>
            <a:xfrm>
              <a:off x="4065370" y="5608578"/>
              <a:ext cx="1768499" cy="480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-12357" y="37193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925393F-441B-8342-8483-70B1AA4C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2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715138" y="2998427"/>
            <a:ext cx="1300261" cy="19185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03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Background: Second Order Proximity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186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Proximity of the pair’s neighborhood structure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baseline="-2500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is neighborhood of vertex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baseline="-25000" err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is neighborhood of vertex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Similarity between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baseline="-2500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and</a:t>
                </a:r>
                <a:r>
                  <a:rPr lang="en-US" sz="24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baseline="-25000" err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gives second order proximity</a:t>
                </a:r>
                <a:r>
                  <a:rPr lang="en-US" sz="2400" baseline="-25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1863"/>
                <a:ext cx="10515600" cy="4351338"/>
              </a:xfrm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31026" y="2629094"/>
            <a:ext cx="6479056" cy="2785656"/>
            <a:chOff x="-12357" y="3719384"/>
            <a:chExt cx="6479056" cy="2785656"/>
          </a:xfrm>
        </p:grpSpPr>
        <p:sp>
          <p:nvSpPr>
            <p:cNvPr id="5" name="Oval 4"/>
            <p:cNvSpPr/>
            <p:nvPr/>
          </p:nvSpPr>
          <p:spPr>
            <a:xfrm>
              <a:off x="1248030" y="4390905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260388" y="5149247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45740" y="5837029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4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657864" y="3845718"/>
              <a:ext cx="370703" cy="407773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755555" y="5429256"/>
              <a:ext cx="370703" cy="4077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911043" y="4390905"/>
              <a:ext cx="370703" cy="4077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694667" y="5404691"/>
              <a:ext cx="370703" cy="4077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725293" y="4177428"/>
              <a:ext cx="370703" cy="407773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095996" y="5201500"/>
              <a:ext cx="370703" cy="407773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9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725293" y="6017309"/>
              <a:ext cx="741406" cy="487731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10</a:t>
              </a:r>
            </a:p>
          </p:txBody>
        </p:sp>
        <p:cxnSp>
          <p:nvCxnSpPr>
            <p:cNvPr id="15" name="Straight Connector 14"/>
            <p:cNvCxnSpPr>
              <a:stCxn id="9" idx="5"/>
              <a:endCxn id="11" idx="2"/>
            </p:cNvCxnSpPr>
            <p:nvPr/>
          </p:nvCxnSpPr>
          <p:spPr>
            <a:xfrm>
              <a:off x="1974279" y="4193774"/>
              <a:ext cx="936764" cy="401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5"/>
              <a:endCxn id="11" idx="2"/>
            </p:cNvCxnSpPr>
            <p:nvPr/>
          </p:nvCxnSpPr>
          <p:spPr>
            <a:xfrm flipV="1">
              <a:off x="1564445" y="4594792"/>
              <a:ext cx="1346598" cy="144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6"/>
              <a:endCxn id="11" idx="2"/>
            </p:cNvCxnSpPr>
            <p:nvPr/>
          </p:nvCxnSpPr>
          <p:spPr>
            <a:xfrm flipV="1">
              <a:off x="1631091" y="4594792"/>
              <a:ext cx="1279952" cy="758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6"/>
              <a:endCxn id="11" idx="2"/>
            </p:cNvCxnSpPr>
            <p:nvPr/>
          </p:nvCxnSpPr>
          <p:spPr>
            <a:xfrm flipV="1">
              <a:off x="1816443" y="4594792"/>
              <a:ext cx="1094600" cy="1446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5"/>
              <a:endCxn id="10" idx="1"/>
            </p:cNvCxnSpPr>
            <p:nvPr/>
          </p:nvCxnSpPr>
          <p:spPr>
            <a:xfrm>
              <a:off x="1974279" y="4193774"/>
              <a:ext cx="835564" cy="1295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5"/>
              <a:endCxn id="10" idx="1"/>
            </p:cNvCxnSpPr>
            <p:nvPr/>
          </p:nvCxnSpPr>
          <p:spPr>
            <a:xfrm>
              <a:off x="1564445" y="4738961"/>
              <a:ext cx="1245398" cy="750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6"/>
              <a:endCxn id="10" idx="1"/>
            </p:cNvCxnSpPr>
            <p:nvPr/>
          </p:nvCxnSpPr>
          <p:spPr>
            <a:xfrm>
              <a:off x="1631091" y="5353134"/>
              <a:ext cx="1178752" cy="135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0" idx="1"/>
            </p:cNvCxnSpPr>
            <p:nvPr/>
          </p:nvCxnSpPr>
          <p:spPr>
            <a:xfrm flipV="1">
              <a:off x="1816443" y="5488973"/>
              <a:ext cx="993400" cy="551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6"/>
              <a:endCxn id="12" idx="2"/>
            </p:cNvCxnSpPr>
            <p:nvPr/>
          </p:nvCxnSpPr>
          <p:spPr>
            <a:xfrm flipV="1">
              <a:off x="3126258" y="5608578"/>
              <a:ext cx="568409" cy="245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6"/>
              <a:endCxn id="13" idx="2"/>
            </p:cNvCxnSpPr>
            <p:nvPr/>
          </p:nvCxnSpPr>
          <p:spPr>
            <a:xfrm flipV="1">
              <a:off x="4065370" y="4381315"/>
              <a:ext cx="1659923" cy="1227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6"/>
              <a:endCxn id="14" idx="2"/>
            </p:cNvCxnSpPr>
            <p:nvPr/>
          </p:nvCxnSpPr>
          <p:spPr>
            <a:xfrm flipV="1">
              <a:off x="4065370" y="5405387"/>
              <a:ext cx="2030626" cy="203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6"/>
              <a:endCxn id="15" idx="1"/>
            </p:cNvCxnSpPr>
            <p:nvPr/>
          </p:nvCxnSpPr>
          <p:spPr>
            <a:xfrm>
              <a:off x="4065370" y="5608578"/>
              <a:ext cx="1768499" cy="480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-12357" y="37193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D0BCE52-D2A6-3F44-8A55-981DD4F4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2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Background: Attribute Proximity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5023"/>
            <a:ext cx="10515600" cy="5321940"/>
          </a:xfrm>
        </p:spPr>
        <p:txBody>
          <a:bodyPr>
            <a:normAutofit/>
          </a:bodyPr>
          <a:lstStyle/>
          <a:p>
            <a:r>
              <a:rPr lang="en-US" sz="2400" dirty="0"/>
              <a:t>Similarity in attributes between vertices u and v</a:t>
            </a:r>
          </a:p>
          <a:p>
            <a:r>
              <a:rPr lang="en-US" sz="2400" dirty="0"/>
              <a:t>Vertices with similar attributes will be placed close to each other in embedding space</a:t>
            </a:r>
          </a:p>
          <a:p>
            <a:endParaRPr lang="en-US" sz="2400" dirty="0"/>
          </a:p>
          <a:p>
            <a:r>
              <a:rPr lang="en-US" sz="2400" dirty="0"/>
              <a:t>Example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42279"/>
              </p:ext>
            </p:extLst>
          </p:nvPr>
        </p:nvGraphicFramePr>
        <p:xfrm>
          <a:off x="1858043" y="3337111"/>
          <a:ext cx="8128000" cy="1854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AC1AB-9A7A-9645-BC03-477C6A9B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GNE</a:t>
            </a:r>
            <a:r>
              <a:rPr lang="en-US" sz="2700" b="1" dirty="0">
                <a:solidFill>
                  <a:srgbClr val="C00000"/>
                </a:solidFill>
              </a:rPr>
              <a:t> </a:t>
            </a:r>
            <a:r>
              <a:rPr lang="en-US" sz="3200" b="1" dirty="0">
                <a:solidFill>
                  <a:srgbClr val="C00000"/>
                </a:solidFill>
              </a:rPr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342C6-01D6-2348-8432-3D6A994C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46" y="1696671"/>
            <a:ext cx="8987941" cy="40997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0BA82-514C-134A-805A-95940647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5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GNE: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3ACF776-28A2-0E4A-A896-CE4400FE638D}"/>
                  </a:ext>
                </a:extLst>
              </p:cNvPr>
              <p:cNvSpPr/>
              <p:nvPr/>
            </p:nvSpPr>
            <p:spPr>
              <a:xfrm>
                <a:off x="457200" y="3572708"/>
                <a:ext cx="1096549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buSzPts val="2400"/>
                </a:pPr>
                <a:r>
                  <a:rPr lang="en-US" sz="2400" b="1" dirty="0">
                    <a:solidFill>
                      <a:srgbClr val="131F33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GNE Network Structure Modeling</a:t>
                </a:r>
                <a:endParaRPr lang="en-US" sz="2400" dirty="0"/>
              </a:p>
              <a:p>
                <a:pPr algn="just" fontAlgn="base"/>
                <a:r>
                  <a:rPr lang="en-US" sz="2400" dirty="0">
                    <a:solidFill>
                      <a:srgbClr val="131F33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Encode one-hot encoded representation of a gene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31F33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i="1" baseline="-25000">
                        <a:solidFill>
                          <a:srgbClr val="131F33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baseline="-25000">
                        <a:solidFill>
                          <a:srgbClr val="131F33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131F33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via embedding lookup.</a:t>
                </a:r>
              </a:p>
              <a:p>
                <a:pPr algn="just" fontAlgn="base"/>
                <a:endParaRPr lang="en-US" sz="2400" dirty="0">
                  <a:solidFill>
                    <a:srgbClr val="131F33"/>
                  </a:solidFill>
                  <a:effectLst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  <a:p>
                <a:pPr algn="just" fontAlgn="base"/>
                <a:endParaRPr lang="en-US" sz="2400" dirty="0">
                  <a:effectLst/>
                </a:endParaRPr>
              </a:p>
              <a:p>
                <a:pPr marL="347472" indent="-347472" algn="just" fontAlgn="base"/>
                <a:r>
                  <a:rPr lang="en-US" sz="2400" b="1" dirty="0">
                    <a:solidFill>
                      <a:srgbClr val="131F33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GNE Expression Modeling</a:t>
                </a:r>
                <a:endParaRPr lang="en-US" sz="2400" dirty="0">
                  <a:effectLst/>
                </a:endParaRPr>
              </a:p>
              <a:p>
                <a:pPr algn="just" fontAlgn="base"/>
                <a:r>
                  <a:rPr lang="en-US" sz="2400" dirty="0">
                    <a:solidFill>
                      <a:srgbClr val="131F33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Exponential Linear unit (ELU) to model non-linearity of gene expression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131F33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i="1" baseline="-25000">
                        <a:solidFill>
                          <a:srgbClr val="131F33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131F33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Calibri" panose="020F0502020204030204" pitchFamily="34" charset="0"/>
                  </a:rPr>
                  <a:t> and capture underlying patterns.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3ACF776-28A2-0E4A-A896-CE4400FE6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72708"/>
                <a:ext cx="10965493" cy="2677656"/>
              </a:xfrm>
              <a:prstGeom prst="rect">
                <a:avLst/>
              </a:prstGeom>
              <a:blipFill>
                <a:blip r:embed="rId2"/>
                <a:stretch>
                  <a:fillRect l="-927" t="-1415" r="-81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18E12BE-0636-7044-B8E3-74A9BAD2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61" y="776008"/>
            <a:ext cx="5838432" cy="266316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A28B1392-4A73-2D47-9098-3696BBAFA755}"/>
              </a:ext>
            </a:extLst>
          </p:cNvPr>
          <p:cNvSpPr/>
          <p:nvPr/>
        </p:nvSpPr>
        <p:spPr>
          <a:xfrm>
            <a:off x="2748161" y="839244"/>
            <a:ext cx="2036781" cy="2549046"/>
          </a:xfrm>
          <a:prstGeom prst="frame">
            <a:avLst>
              <a:gd name="adj1" fmla="val 0"/>
            </a:avLst>
          </a:prstGeom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9C2E13-BA50-8340-8B80-C5C8B72B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283" y="4539971"/>
            <a:ext cx="2024346" cy="488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2FBCDC-E45B-C84A-A3EB-6A6DBA775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419" y="6116063"/>
            <a:ext cx="3072096" cy="480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511BFA-967C-C14D-B311-FFA4155BDBD4}"/>
              </a:ext>
            </a:extLst>
          </p:cNvPr>
          <p:cNvSpPr/>
          <p:nvPr/>
        </p:nvSpPr>
        <p:spPr>
          <a:xfrm>
            <a:off x="5489456" y="4645678"/>
            <a:ext cx="741527" cy="382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CB548B-D2DF-0A4B-B821-0FCFB2F553EB}"/>
                  </a:ext>
                </a:extLst>
              </p:cNvPr>
              <p:cNvSpPr txBox="1"/>
              <p:nvPr/>
            </p:nvSpPr>
            <p:spPr>
              <a:xfrm>
                <a:off x="5572737" y="4665866"/>
                <a:ext cx="658246" cy="362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𝒊𝒅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CB548B-D2DF-0A4B-B821-0FCFB2F5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37" y="4665866"/>
                <a:ext cx="658246" cy="362740"/>
              </a:xfrm>
              <a:prstGeom prst="rect">
                <a:avLst/>
              </a:prstGeom>
              <a:blipFill>
                <a:blip r:embed="rId6"/>
                <a:stretch>
                  <a:fillRect l="-377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9B21C6-7109-E945-B8DC-72786A2755AA}"/>
                  </a:ext>
                </a:extLst>
              </p:cNvPr>
              <p:cNvSpPr/>
              <p:nvPr/>
            </p:nvSpPr>
            <p:spPr>
              <a:xfrm>
                <a:off x="5821854" y="6213150"/>
                <a:ext cx="846734" cy="3829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𝒂𝒕𝒕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9B21C6-7109-E945-B8DC-72786A27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54" y="6213150"/>
                <a:ext cx="846734" cy="38292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EDA85-0869-D047-8A12-800607F4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Deep Learning vs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30808-1C74-2E47-AA17-1538DE75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27" y="1898648"/>
            <a:ext cx="6165763" cy="3011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750393-21B7-0040-AE27-1FA748FB0394}"/>
              </a:ext>
            </a:extLst>
          </p:cNvPr>
          <p:cNvSpPr txBox="1"/>
          <p:nvPr/>
        </p:nvSpPr>
        <p:spPr>
          <a:xfrm>
            <a:off x="244257" y="6388460"/>
            <a:ext cx="19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medium.com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6DDFE-1BA5-B84E-8639-28D5A82D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2838D97-9B22-3B4F-A094-F9375F6E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53" y="6059219"/>
            <a:ext cx="3975351" cy="4561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GNE: Learning representation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E12BE-0636-7044-B8E3-74A9BAD2A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161" y="776008"/>
            <a:ext cx="5838432" cy="266316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A28B1392-4A73-2D47-9098-3696BBAFA755}"/>
              </a:ext>
            </a:extLst>
          </p:cNvPr>
          <p:cNvSpPr/>
          <p:nvPr/>
        </p:nvSpPr>
        <p:spPr>
          <a:xfrm>
            <a:off x="4877586" y="833069"/>
            <a:ext cx="2255987" cy="2549046"/>
          </a:xfrm>
          <a:prstGeom prst="frame">
            <a:avLst>
              <a:gd name="adj1" fmla="val 0"/>
            </a:avLst>
          </a:prstGeom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359088-F136-0446-BA0C-6D1E426FFA20}"/>
                  </a:ext>
                </a:extLst>
              </p:cNvPr>
              <p:cNvSpPr/>
              <p:nvPr/>
            </p:nvSpPr>
            <p:spPr>
              <a:xfrm>
                <a:off x="457199" y="4152305"/>
                <a:ext cx="11486367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Concatenation of structural and attribute representation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Transformation of concatenated representation via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-hidden layers with hyperbolic tangent activation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359088-F136-0446-BA0C-6D1E426FF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152305"/>
                <a:ext cx="11486367" cy="2215991"/>
              </a:xfrm>
              <a:prstGeom prst="rect">
                <a:avLst/>
              </a:prstGeom>
              <a:blipFill>
                <a:blip r:embed="rId5"/>
                <a:stretch>
                  <a:fillRect l="-885" t="-1714" r="-885" b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05A6740-CFFA-004B-A839-EB2FAA705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721" y="4803512"/>
            <a:ext cx="2554671" cy="45519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B26839E-6F60-2147-9284-947DE313D04E}"/>
              </a:ext>
            </a:extLst>
          </p:cNvPr>
          <p:cNvSpPr/>
          <p:nvPr/>
        </p:nvSpPr>
        <p:spPr>
          <a:xfrm>
            <a:off x="5316583" y="6172200"/>
            <a:ext cx="529046" cy="3062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18FF2-A852-6544-890F-7674A8E435EE}"/>
                  </a:ext>
                </a:extLst>
              </p:cNvPr>
              <p:cNvSpPr txBox="1"/>
              <p:nvPr/>
            </p:nvSpPr>
            <p:spPr>
              <a:xfrm>
                <a:off x="5316583" y="6096357"/>
                <a:ext cx="529046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18FF2-A852-6544-890F-7674A8E43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583" y="6096357"/>
                <a:ext cx="529046" cy="360804"/>
              </a:xfrm>
              <a:prstGeom prst="rect">
                <a:avLst/>
              </a:prstGeom>
              <a:blipFill>
                <a:blip r:embed="rId7"/>
                <a:stretch>
                  <a:fillRect l="-9524" r="-238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5816-B3CD-6647-9BAD-5F83DF69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GNE: Predicting probabilities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E12BE-0636-7044-B8E3-74A9BAD2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61" y="776008"/>
            <a:ext cx="5838432" cy="266316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A28B1392-4A73-2D47-9098-3696BBAFA755}"/>
              </a:ext>
            </a:extLst>
          </p:cNvPr>
          <p:cNvSpPr/>
          <p:nvPr/>
        </p:nvSpPr>
        <p:spPr>
          <a:xfrm>
            <a:off x="7176648" y="833069"/>
            <a:ext cx="1409945" cy="2549046"/>
          </a:xfrm>
          <a:prstGeom prst="frame">
            <a:avLst>
              <a:gd name="adj1" fmla="val 0"/>
            </a:avLst>
          </a:prstGeom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B26839E-6F60-2147-9284-947DE313D04E}"/>
              </a:ext>
            </a:extLst>
          </p:cNvPr>
          <p:cNvSpPr/>
          <p:nvPr/>
        </p:nvSpPr>
        <p:spPr>
          <a:xfrm>
            <a:off x="5316583" y="6172200"/>
            <a:ext cx="529046" cy="3062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6963533-FB34-0F4C-8ABB-705CAFD86105}"/>
                  </a:ext>
                </a:extLst>
              </p:cNvPr>
              <p:cNvSpPr/>
              <p:nvPr/>
            </p:nvSpPr>
            <p:spPr>
              <a:xfrm>
                <a:off x="716280" y="3555059"/>
                <a:ext cx="11151326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Last layer outputs the probability vector which contains conditional probability of all other genes to gene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2400" dirty="0">
                  <a:cs typeface="Calibri" panose="020F0502020204030204" pitchFamily="34" charset="0"/>
                </a:endParaRPr>
              </a:p>
              <a:p>
                <a:pPr algn="just"/>
                <a:r>
                  <a:rPr lang="en-US" dirty="0">
                    <a:cs typeface="Calibri" panose="020F0502020204030204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𝑤h𝑒𝑟𝑒</m:t>
                    </m:r>
                  </m:oMath>
                </a14:m>
                <a:endParaRPr lang="en-US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Optimization: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6963533-FB34-0F4C-8ABB-705CAFD86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3555059"/>
                <a:ext cx="11151326" cy="3046988"/>
              </a:xfrm>
              <a:prstGeom prst="rect">
                <a:avLst/>
              </a:prstGeom>
              <a:blipFill>
                <a:blip r:embed="rId4"/>
                <a:stretch>
                  <a:fillRect l="-796" t="-1245" r="-796" b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B4B60CF-A2A1-AF46-BA67-D5DD4B17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553" y="6021585"/>
            <a:ext cx="4284059" cy="607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66A551-5C17-374A-9C0E-F24566444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998" y="4395327"/>
            <a:ext cx="3372605" cy="221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6A4A98-298D-4E4F-A176-9F6127447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056" y="4949797"/>
            <a:ext cx="3034488" cy="686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A4EA8-CECB-8641-A5FB-550AD114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uiExpand="1" build="allAtOnce"/>
      <p:bldP spid="2" grpI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Visualizing the embeddings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E0BD4-0607-244B-BA79-732981F3A47C}"/>
              </a:ext>
            </a:extLst>
          </p:cNvPr>
          <p:cNvSpPr txBox="1"/>
          <p:nvPr/>
        </p:nvSpPr>
        <p:spPr>
          <a:xfrm>
            <a:off x="790303" y="907869"/>
            <a:ext cx="1085785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embeddings on 2D space using t-SNE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Operons</a:t>
            </a:r>
            <a:r>
              <a:rPr lang="en-US" sz="2400" dirty="0"/>
              <a:t>: genes that interact with each other and are co-regulated.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Colored the points in 2D space with operons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Significant test to see if genes within same operons are likely to have similar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AFFA8-702E-0645-A121-2D6CB55AA529}"/>
              </a:ext>
            </a:extLst>
          </p:cNvPr>
          <p:cNvSpPr txBox="1"/>
          <p:nvPr/>
        </p:nvSpPr>
        <p:spPr>
          <a:xfrm>
            <a:off x="2579914" y="521353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8A016-B7C9-7646-9B36-96FA565E85CD}"/>
              </a:ext>
            </a:extLst>
          </p:cNvPr>
          <p:cNvSpPr txBox="1"/>
          <p:nvPr/>
        </p:nvSpPr>
        <p:spPr>
          <a:xfrm>
            <a:off x="5338354" y="521353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42508-5A73-4F4F-A66C-B848D0D070D7}"/>
              </a:ext>
            </a:extLst>
          </p:cNvPr>
          <p:cNvSpPr txBox="1"/>
          <p:nvPr/>
        </p:nvSpPr>
        <p:spPr>
          <a:xfrm>
            <a:off x="7975783" y="5213538"/>
            <a:ext cx="10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node2vec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D6894-A1D4-AC4A-A45E-323DE10AF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4" r="7499"/>
          <a:stretch/>
        </p:blipFill>
        <p:spPr>
          <a:xfrm>
            <a:off x="1280964" y="2264998"/>
            <a:ext cx="8716226" cy="303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61F78-3948-2649-AFCA-84C8529E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Comparison with other methods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59AFC3-5BC0-5F44-969F-6CABF1731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09782"/>
              </p:ext>
            </p:extLst>
          </p:nvPr>
        </p:nvGraphicFramePr>
        <p:xfrm>
          <a:off x="1562633" y="2724871"/>
          <a:ext cx="9067800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5506">
                  <a:extLst>
                    <a:ext uri="{9D8B030D-6E8A-4147-A177-3AD203B41FA5}">
                      <a16:colId xmlns:a16="http://schemas.microsoft.com/office/drawing/2014/main" val="2716123483"/>
                    </a:ext>
                  </a:extLst>
                </a:gridCol>
                <a:gridCol w="1968000">
                  <a:extLst>
                    <a:ext uri="{9D8B030D-6E8A-4147-A177-3AD203B41FA5}">
                      <a16:colId xmlns:a16="http://schemas.microsoft.com/office/drawing/2014/main" val="1122848960"/>
                    </a:ext>
                  </a:extLst>
                </a:gridCol>
                <a:gridCol w="1701384">
                  <a:extLst>
                    <a:ext uri="{9D8B030D-6E8A-4147-A177-3AD203B41FA5}">
                      <a16:colId xmlns:a16="http://schemas.microsoft.com/office/drawing/2014/main" val="3212322334"/>
                    </a:ext>
                  </a:extLst>
                </a:gridCol>
                <a:gridCol w="2126732">
                  <a:extLst>
                    <a:ext uri="{9D8B030D-6E8A-4147-A177-3AD203B41FA5}">
                      <a16:colId xmlns:a16="http://schemas.microsoft.com/office/drawing/2014/main" val="556948661"/>
                    </a:ext>
                  </a:extLst>
                </a:gridCol>
                <a:gridCol w="1446178">
                  <a:extLst>
                    <a:ext uri="{9D8B030D-6E8A-4147-A177-3AD203B41FA5}">
                      <a16:colId xmlns:a16="http://schemas.microsoft.com/office/drawing/2014/main" val="2180309570"/>
                    </a:ext>
                  </a:extLst>
                </a:gridCol>
              </a:tblGrid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marL="60960" marR="60960" marT="30480" marB="3048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Yeast</a:t>
                      </a: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</a:t>
                      </a: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914495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AUROC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AUPR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AUROC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AUPR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52909067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Isomap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75974101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714611051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node2vec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35623077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GNE*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0.787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0.784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0.930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0.931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522252748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0.939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62142314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941F3D-ED3F-854C-B753-EDCBFE29408D}"/>
              </a:ext>
            </a:extLst>
          </p:cNvPr>
          <p:cNvCxnSpPr>
            <a:cxnSpLocks/>
          </p:cNvCxnSpPr>
          <p:nvPr/>
        </p:nvCxnSpPr>
        <p:spPr>
          <a:xfrm flipV="1">
            <a:off x="1562633" y="2709310"/>
            <a:ext cx="9067800" cy="1550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02256-D644-A34A-AC7B-F35639D75D6A}"/>
              </a:ext>
            </a:extLst>
          </p:cNvPr>
          <p:cNvCxnSpPr>
            <a:cxnSpLocks/>
          </p:cNvCxnSpPr>
          <p:nvPr/>
        </p:nvCxnSpPr>
        <p:spPr>
          <a:xfrm flipV="1">
            <a:off x="1562633" y="3551830"/>
            <a:ext cx="9067800" cy="16198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A6A529-5208-F743-A70E-32F5ABF3A66B}"/>
              </a:ext>
            </a:extLst>
          </p:cNvPr>
          <p:cNvCxnSpPr>
            <a:cxnSpLocks/>
          </p:cNvCxnSpPr>
          <p:nvPr/>
        </p:nvCxnSpPr>
        <p:spPr>
          <a:xfrm>
            <a:off x="1562633" y="5729925"/>
            <a:ext cx="9067800" cy="208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99B6DA-04A3-3741-A3A9-DF79B3A57460}"/>
              </a:ext>
            </a:extLst>
          </p:cNvPr>
          <p:cNvCxnSpPr>
            <a:cxnSpLocks/>
          </p:cNvCxnSpPr>
          <p:nvPr/>
        </p:nvCxnSpPr>
        <p:spPr>
          <a:xfrm>
            <a:off x="1562633" y="4844513"/>
            <a:ext cx="9067800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2BDA70-904E-0940-94F6-25D7ACDD716D}"/>
              </a:ext>
            </a:extLst>
          </p:cNvPr>
          <p:cNvCxnSpPr>
            <a:cxnSpLocks/>
          </p:cNvCxnSpPr>
          <p:nvPr/>
        </p:nvCxnSpPr>
        <p:spPr>
          <a:xfrm>
            <a:off x="3620033" y="3091913"/>
            <a:ext cx="3276600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5C7BCB-973F-7D43-8156-B0F9469B79C4}"/>
              </a:ext>
            </a:extLst>
          </p:cNvPr>
          <p:cNvCxnSpPr>
            <a:cxnSpLocks/>
          </p:cNvCxnSpPr>
          <p:nvPr/>
        </p:nvCxnSpPr>
        <p:spPr>
          <a:xfrm>
            <a:off x="7353833" y="3091913"/>
            <a:ext cx="3276600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40F16D-1964-CB41-A797-BEFE221533F1}"/>
              </a:ext>
            </a:extLst>
          </p:cNvPr>
          <p:cNvSpPr txBox="1"/>
          <p:nvPr/>
        </p:nvSpPr>
        <p:spPr>
          <a:xfrm>
            <a:off x="790303" y="907869"/>
            <a:ext cx="11105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Randomly removed 50% of interactions as test set to predict missing interactions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Experimental results with and without expression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316BF-BC68-2B4B-9B19-C9131C42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Temporal holdout validation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143B266-8952-304F-BF0B-110004AF2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45966"/>
              </p:ext>
            </p:extLst>
          </p:nvPr>
        </p:nvGraphicFramePr>
        <p:xfrm>
          <a:off x="1472022" y="3565165"/>
          <a:ext cx="9045567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273">
                  <a:extLst>
                    <a:ext uri="{9D8B030D-6E8A-4147-A177-3AD203B41FA5}">
                      <a16:colId xmlns:a16="http://schemas.microsoft.com/office/drawing/2014/main" val="2716123483"/>
                    </a:ext>
                  </a:extLst>
                </a:gridCol>
                <a:gridCol w="1968000">
                  <a:extLst>
                    <a:ext uri="{9D8B030D-6E8A-4147-A177-3AD203B41FA5}">
                      <a16:colId xmlns:a16="http://schemas.microsoft.com/office/drawing/2014/main" val="1122848960"/>
                    </a:ext>
                  </a:extLst>
                </a:gridCol>
                <a:gridCol w="1701384">
                  <a:extLst>
                    <a:ext uri="{9D8B030D-6E8A-4147-A177-3AD203B41FA5}">
                      <a16:colId xmlns:a16="http://schemas.microsoft.com/office/drawing/2014/main" val="3212322334"/>
                    </a:ext>
                  </a:extLst>
                </a:gridCol>
                <a:gridCol w="2126732">
                  <a:extLst>
                    <a:ext uri="{9D8B030D-6E8A-4147-A177-3AD203B41FA5}">
                      <a16:colId xmlns:a16="http://schemas.microsoft.com/office/drawing/2014/main" val="556948661"/>
                    </a:ext>
                  </a:extLst>
                </a:gridCol>
                <a:gridCol w="1446178">
                  <a:extLst>
                    <a:ext uri="{9D8B030D-6E8A-4147-A177-3AD203B41FA5}">
                      <a16:colId xmlns:a16="http://schemas.microsoft.com/office/drawing/2014/main" val="2180309570"/>
                    </a:ext>
                  </a:extLst>
                </a:gridCol>
              </a:tblGrid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marL="60960" marR="60960" marT="30480" marB="3048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Yeast</a:t>
                      </a: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</a:t>
                      </a: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914495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AUROC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AUPR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AUROC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AUPR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52909067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0.611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714611051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node2vec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35623077"/>
                  </a:ext>
                </a:extLst>
              </a:tr>
              <a:tr h="38316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GNE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0.710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0.683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0.653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0.658</a:t>
                      </a:r>
                    </a:p>
                  </a:txBody>
                  <a:tcPr marL="60960" marR="60960" marT="30480" marB="304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42314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7FE9A5-D2D0-BB4F-BC00-4C3450C4BA76}"/>
              </a:ext>
            </a:extLst>
          </p:cNvPr>
          <p:cNvCxnSpPr>
            <a:cxnSpLocks/>
          </p:cNvCxnSpPr>
          <p:nvPr/>
        </p:nvCxnSpPr>
        <p:spPr>
          <a:xfrm flipV="1">
            <a:off x="1319622" y="3549603"/>
            <a:ext cx="9189418" cy="15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BD1468-4CD2-E641-9BF7-9E494D1EA183}"/>
              </a:ext>
            </a:extLst>
          </p:cNvPr>
          <p:cNvCxnSpPr>
            <a:cxnSpLocks/>
          </p:cNvCxnSpPr>
          <p:nvPr/>
        </p:nvCxnSpPr>
        <p:spPr>
          <a:xfrm>
            <a:off x="1319622" y="4391713"/>
            <a:ext cx="9290144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029623-63BC-554B-8177-34D0BE64B944}"/>
              </a:ext>
            </a:extLst>
          </p:cNvPr>
          <p:cNvCxnSpPr>
            <a:cxnSpLocks/>
          </p:cNvCxnSpPr>
          <p:nvPr/>
        </p:nvCxnSpPr>
        <p:spPr>
          <a:xfrm>
            <a:off x="1319622" y="5683358"/>
            <a:ext cx="9265618" cy="486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C7AB0D-3D76-C94E-9604-95CA52B95F2A}"/>
              </a:ext>
            </a:extLst>
          </p:cNvPr>
          <p:cNvCxnSpPr>
            <a:cxnSpLocks/>
          </p:cNvCxnSpPr>
          <p:nvPr/>
        </p:nvCxnSpPr>
        <p:spPr>
          <a:xfrm>
            <a:off x="1319622" y="5274819"/>
            <a:ext cx="9242909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8E5EFE-C683-234B-893D-30C4953F8A3C}"/>
              </a:ext>
            </a:extLst>
          </p:cNvPr>
          <p:cNvCxnSpPr>
            <a:cxnSpLocks/>
          </p:cNvCxnSpPr>
          <p:nvPr/>
        </p:nvCxnSpPr>
        <p:spPr>
          <a:xfrm>
            <a:off x="3498640" y="3932207"/>
            <a:ext cx="3276600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C52ADF-CED3-6041-8F1B-5D97692038B9}"/>
              </a:ext>
            </a:extLst>
          </p:cNvPr>
          <p:cNvCxnSpPr>
            <a:cxnSpLocks/>
          </p:cNvCxnSpPr>
          <p:nvPr/>
        </p:nvCxnSpPr>
        <p:spPr>
          <a:xfrm>
            <a:off x="7232440" y="3932207"/>
            <a:ext cx="3276600" cy="0"/>
          </a:xfrm>
          <a:prstGeom prst="line">
            <a:avLst/>
          </a:prstGeom>
          <a:ln w="1270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042B9D-28F7-794A-B2D9-1876BF296A59}"/>
              </a:ext>
            </a:extLst>
          </p:cNvPr>
          <p:cNvSpPr txBox="1"/>
          <p:nvPr/>
        </p:nvSpPr>
        <p:spPr>
          <a:xfrm>
            <a:off x="790303" y="907869"/>
            <a:ext cx="1110527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version of interaction dataset: 2017 and 2018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2018 version has </a:t>
            </a:r>
            <a:r>
              <a:rPr lang="en-US" sz="2000" b="1" dirty="0">
                <a:solidFill>
                  <a:srgbClr val="00B050"/>
                </a:solidFill>
              </a:rPr>
              <a:t>12,835</a:t>
            </a:r>
            <a:r>
              <a:rPr lang="en-US" sz="2000" dirty="0"/>
              <a:t> new interactions for yeast and </a:t>
            </a:r>
            <a:r>
              <a:rPr lang="en-US" sz="2000" b="1" dirty="0">
                <a:solidFill>
                  <a:srgbClr val="00B050"/>
                </a:solidFill>
              </a:rPr>
              <a:t>11,185 </a:t>
            </a:r>
            <a:r>
              <a:rPr lang="en-US" sz="2000" dirty="0"/>
              <a:t>new interactions for E. coli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Randomly selected 50% of interactions from 2017 version as training data to predict new interactions in 2018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Experimental results with and without expression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281B1-3946-8C4C-B7C6-27361A8A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Impact of network sparsity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9039D-AACD-0540-9E43-99B945C9F0F5}"/>
              </a:ext>
            </a:extLst>
          </p:cNvPr>
          <p:cNvSpPr txBox="1"/>
          <p:nvPr/>
        </p:nvSpPr>
        <p:spPr>
          <a:xfrm>
            <a:off x="790303" y="907869"/>
            <a:ext cx="11105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Hold out 10% interactions as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 the sparsity of training data by randomly removing a portion of remaining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Evaluation with and without expression data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30E09-683F-B840-B276-BE9442F0F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96" y="2962087"/>
            <a:ext cx="8421189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B293C4-4B17-9B4A-9816-BC7F4D21737E}"/>
              </a:ext>
            </a:extLst>
          </p:cNvPr>
          <p:cNvSpPr txBox="1"/>
          <p:nvPr/>
        </p:nvSpPr>
        <p:spPr>
          <a:xfrm>
            <a:off x="3833949" y="5762178"/>
            <a:ext cx="67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3F657-70A1-C248-B355-CD92AC55B41A}"/>
              </a:ext>
            </a:extLst>
          </p:cNvPr>
          <p:cNvSpPr txBox="1"/>
          <p:nvPr/>
        </p:nvSpPr>
        <p:spPr>
          <a:xfrm>
            <a:off x="7493726" y="5762178"/>
            <a:ext cx="7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coli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2F7F0-0884-BD4C-BF01-F0B5E954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Relative importance of topology and expression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F9039D-AACD-0540-9E43-99B945C9F0F5}"/>
                  </a:ext>
                </a:extLst>
              </p:cNvPr>
              <p:cNvSpPr txBox="1"/>
              <p:nvPr/>
            </p:nvSpPr>
            <p:spPr>
              <a:xfrm>
                <a:off x="790303" y="907869"/>
                <a:ext cx="111052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Evaluation of parameter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to see the impact on model’s performance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used in experiment: [0, 0.2, 0.4, 0.6, 0.8, 1, 10, 100, 1000]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Integration of expression data improves model’s performance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F9039D-AACD-0540-9E43-99B945C9F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" y="907869"/>
                <a:ext cx="11105279" cy="1200329"/>
              </a:xfrm>
              <a:prstGeom prst="rect">
                <a:avLst/>
              </a:prstGeom>
              <a:blipFill>
                <a:blip r:embed="rId3"/>
                <a:stretch>
                  <a:fillRect l="-685" t="-208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B293C4-4B17-9B4A-9816-BC7F4D21737E}"/>
              </a:ext>
            </a:extLst>
          </p:cNvPr>
          <p:cNvSpPr txBox="1"/>
          <p:nvPr/>
        </p:nvSpPr>
        <p:spPr>
          <a:xfrm>
            <a:off x="3833949" y="5762178"/>
            <a:ext cx="67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3F657-70A1-C248-B355-CD92AC55B41A}"/>
              </a:ext>
            </a:extLst>
          </p:cNvPr>
          <p:cNvSpPr txBox="1"/>
          <p:nvPr/>
        </p:nvSpPr>
        <p:spPr>
          <a:xfrm>
            <a:off x="7493726" y="5762178"/>
            <a:ext cx="7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coli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E0C69-9ED1-3E49-AB5E-5311C513E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17" y="2788920"/>
            <a:ext cx="8176666" cy="29220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6F97AB-A37D-3443-AD0F-CC4B7DE6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7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C73DA-320E-9745-9703-88268092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576"/>
            <a:ext cx="11190961" cy="61943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Future 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9039D-AACD-0540-9E43-99B945C9F0F5}"/>
              </a:ext>
            </a:extLst>
          </p:cNvPr>
          <p:cNvSpPr txBox="1"/>
          <p:nvPr/>
        </p:nvSpPr>
        <p:spPr>
          <a:xfrm>
            <a:off x="790303" y="907869"/>
            <a:ext cx="111052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multi-omics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Exploring advanced graph-based deep learning approach for gene network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961EE-4EDC-F64A-ADB0-4A9A4C5430DB}"/>
              </a:ext>
            </a:extLst>
          </p:cNvPr>
          <p:cNvSpPr txBox="1"/>
          <p:nvPr/>
        </p:nvSpPr>
        <p:spPr>
          <a:xfrm>
            <a:off x="4637314" y="4263242"/>
            <a:ext cx="3027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B585D-CA4E-5D42-9C3D-D241526E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3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51A5F5-E214-CC42-895C-F7E2EA72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8" y="436389"/>
            <a:ext cx="1657391" cy="1657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0B81-18B1-E04D-949A-C3A78C68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48" y="1467142"/>
            <a:ext cx="2472485" cy="2410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DA604-9F11-F941-8B88-A163B845A4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83"/>
          <a:stretch/>
        </p:blipFill>
        <p:spPr>
          <a:xfrm>
            <a:off x="4429155" y="1467142"/>
            <a:ext cx="3505200" cy="876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F4D0F-9D59-C647-B01D-7A064E37FEB1}"/>
              </a:ext>
            </a:extLst>
          </p:cNvPr>
          <p:cNvSpPr txBox="1"/>
          <p:nvPr/>
        </p:nvSpPr>
        <p:spPr>
          <a:xfrm>
            <a:off x="4755579" y="1097810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29E3EB-3CBD-2C4E-818A-38AC7A277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469" y="1715544"/>
            <a:ext cx="2365331" cy="288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357E8-6E83-554B-83AA-F889C0FE6A9D}"/>
              </a:ext>
            </a:extLst>
          </p:cNvPr>
          <p:cNvSpPr txBox="1"/>
          <p:nvPr/>
        </p:nvSpPr>
        <p:spPr>
          <a:xfrm>
            <a:off x="8827984" y="109781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Sequence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34A3F2-810E-724F-A42C-0EF99AE71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005" y="3932999"/>
            <a:ext cx="3365500" cy="231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106D83-E482-864B-A06E-FA594F2BD77A}"/>
              </a:ext>
            </a:extLst>
          </p:cNvPr>
          <p:cNvSpPr txBox="1"/>
          <p:nvPr/>
        </p:nvSpPr>
        <p:spPr>
          <a:xfrm>
            <a:off x="4429155" y="3454791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B1126-ED6F-2645-9289-2B5D31238AB8}"/>
              </a:ext>
            </a:extLst>
          </p:cNvPr>
          <p:cNvSpPr txBox="1"/>
          <p:nvPr/>
        </p:nvSpPr>
        <p:spPr>
          <a:xfrm>
            <a:off x="10088937" y="5978785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so on……..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041DB3-8DAC-E34D-9A9C-07731E2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3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What does deep neural nets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D65C-E5F0-3148-B085-4511727A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721"/>
            <a:ext cx="10515600" cy="54572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Learns representations of raw data</a:t>
            </a:r>
          </a:p>
          <a:p>
            <a:pPr>
              <a:lnSpc>
                <a:spcPct val="150000"/>
              </a:lnSpc>
            </a:pPr>
            <a:r>
              <a:rPr lang="en-US" dirty="0"/>
              <a:t>Translational equivariance (weight sharing)</a:t>
            </a:r>
          </a:p>
          <a:p>
            <a:pPr>
              <a:lnSpc>
                <a:spcPct val="150000"/>
              </a:lnSpc>
            </a:pPr>
            <a:r>
              <a:rPr lang="en-US" dirty="0"/>
              <a:t>Compositional hierarchy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Regular grids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	A lot of real-world data does not “exist” on regular grids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6"/>
                </a:solidFill>
              </a:rPr>
              <a:t>	Graph-structured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0D434-932F-FE48-B514-55852293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974" y="619433"/>
            <a:ext cx="2307311" cy="315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55D18-294A-EF4A-9165-B96E63DA8363}"/>
              </a:ext>
            </a:extLst>
          </p:cNvPr>
          <p:cNvSpPr txBox="1"/>
          <p:nvPr/>
        </p:nvSpPr>
        <p:spPr>
          <a:xfrm>
            <a:off x="244257" y="6388460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indico.io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B937-92C5-6F4B-8F17-80DFEDAD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85" y="1"/>
            <a:ext cx="10927915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D65C-E5F0-3148-B085-4511727A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719721"/>
            <a:ext cx="10927915" cy="545724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Ubiquitous data structure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Social Networks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Molecular Graphs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Biological Protein-Protein Networks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Recommender Systems ………..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E819-F1A2-DF43-8CC1-3420BDCF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123" y="519146"/>
            <a:ext cx="2675791" cy="1478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55C97-F783-6746-97C2-354802046A76}"/>
              </a:ext>
            </a:extLst>
          </p:cNvPr>
          <p:cNvSpPr txBox="1"/>
          <p:nvPr/>
        </p:nvSpPr>
        <p:spPr>
          <a:xfrm>
            <a:off x="9851846" y="20716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5CAF07-B409-3442-A730-3A7B3BDD5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801" y="3508382"/>
            <a:ext cx="2479947" cy="1858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12CBB-3D2F-BC4D-A735-5AB1C5CC044C}"/>
              </a:ext>
            </a:extLst>
          </p:cNvPr>
          <p:cNvSpPr txBox="1"/>
          <p:nvPr/>
        </p:nvSpPr>
        <p:spPr>
          <a:xfrm>
            <a:off x="10248259" y="5530241"/>
            <a:ext cx="12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maps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9FF66D-FE68-6446-9182-DE14E1EE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660" y="3677441"/>
            <a:ext cx="2024918" cy="18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A7B9F-FC20-334C-AF4E-9A3965DEA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07" y="3666234"/>
            <a:ext cx="2363552" cy="2190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D9FB9A-CAD3-0B42-B965-ACAD6B082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470" y="3810433"/>
            <a:ext cx="2741808" cy="1641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F5460-75AF-D343-A445-6D58EAF9E59F}"/>
              </a:ext>
            </a:extLst>
          </p:cNvPr>
          <p:cNvSpPr txBox="1"/>
          <p:nvPr/>
        </p:nvSpPr>
        <p:spPr>
          <a:xfrm>
            <a:off x="6860213" y="2109110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network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CF337-676A-9341-848A-7A33D10AA1D4}"/>
              </a:ext>
            </a:extLst>
          </p:cNvPr>
          <p:cNvSpPr txBox="1"/>
          <p:nvPr/>
        </p:nvSpPr>
        <p:spPr>
          <a:xfrm>
            <a:off x="7009894" y="556915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2F324B-2A1D-674E-90B8-A4F95DA4A84A}"/>
              </a:ext>
            </a:extLst>
          </p:cNvPr>
          <p:cNvSpPr txBox="1"/>
          <p:nvPr/>
        </p:nvSpPr>
        <p:spPr>
          <a:xfrm>
            <a:off x="3972941" y="5592316"/>
            <a:ext cx="199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interaction </a:t>
            </a:r>
          </a:p>
          <a:p>
            <a:r>
              <a:rPr lang="en-US" dirty="0"/>
              <a:t>networks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48967-6D2A-C04B-BA25-12CA02A67073}"/>
              </a:ext>
            </a:extLst>
          </p:cNvPr>
          <p:cNvSpPr txBox="1"/>
          <p:nvPr/>
        </p:nvSpPr>
        <p:spPr>
          <a:xfrm>
            <a:off x="1175058" y="5697542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36AC7-32EB-2241-BD23-E9290F9A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0A2257-DF0C-9D4C-B6B2-FBC04F78C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476" y="481657"/>
            <a:ext cx="2362432" cy="16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32" y="1"/>
            <a:ext cx="10847168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B4FE4-BED4-4A4D-AFF7-3BF966CE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32" y="2445709"/>
            <a:ext cx="2500782" cy="16095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6D677-0685-D544-8E06-0902A768F7FC}"/>
              </a:ext>
            </a:extLst>
          </p:cNvPr>
          <p:cNvSpPr/>
          <p:nvPr/>
        </p:nvSpPr>
        <p:spPr>
          <a:xfrm>
            <a:off x="4246323" y="2586625"/>
            <a:ext cx="2279737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F447-6BF9-2F41-9AE3-5C92220C4752}"/>
              </a:ext>
            </a:extLst>
          </p:cNvPr>
          <p:cNvSpPr/>
          <p:nvPr/>
        </p:nvSpPr>
        <p:spPr>
          <a:xfrm>
            <a:off x="8610600" y="1164921"/>
            <a:ext cx="1598112" cy="8830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 Classification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AA49C6-25B3-724F-9E74-71C5EB313E54}"/>
              </a:ext>
            </a:extLst>
          </p:cNvPr>
          <p:cNvSpPr/>
          <p:nvPr/>
        </p:nvSpPr>
        <p:spPr>
          <a:xfrm>
            <a:off x="8610600" y="2389341"/>
            <a:ext cx="1598112" cy="8830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 Classification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77F22-F63A-FB4C-A723-E66C8BC73025}"/>
              </a:ext>
            </a:extLst>
          </p:cNvPr>
          <p:cNvSpPr/>
          <p:nvPr/>
        </p:nvSpPr>
        <p:spPr>
          <a:xfrm>
            <a:off x="8610600" y="3613761"/>
            <a:ext cx="1598112" cy="8830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Prediction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F90B10-1E7C-E243-B783-CBAC84181B1E}"/>
              </a:ext>
            </a:extLst>
          </p:cNvPr>
          <p:cNvCxnSpPr>
            <a:cxnSpLocks/>
          </p:cNvCxnSpPr>
          <p:nvPr/>
        </p:nvCxnSpPr>
        <p:spPr>
          <a:xfrm>
            <a:off x="9397130" y="5636714"/>
            <a:ext cx="0" cy="883084"/>
          </a:xfrm>
          <a:prstGeom prst="line">
            <a:avLst/>
          </a:prstGeom>
          <a:ln w="5715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D9FD1C-DDDC-A145-A3A5-12230E932F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007414" y="3250506"/>
            <a:ext cx="1238909" cy="219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180E3-87F9-D941-A24C-FCA8CC4B664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526060" y="1606463"/>
            <a:ext cx="2084540" cy="16659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26815A-FEBD-9540-B94F-9CB271B7A8B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526060" y="2830883"/>
            <a:ext cx="2084540" cy="44154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F9C1B-E932-CE49-88C4-70B33FEE4B5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526060" y="3272425"/>
            <a:ext cx="2084540" cy="7828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CD8EEC-5057-C646-A1A2-1A8AAB6F45C1}"/>
              </a:ext>
            </a:extLst>
          </p:cNvPr>
          <p:cNvSpPr txBox="1"/>
          <p:nvPr/>
        </p:nvSpPr>
        <p:spPr>
          <a:xfrm>
            <a:off x="619147" y="4183693"/>
            <a:ext cx="227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Graph-structured data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7E6D921-8BF1-D04B-875C-B8AC90B14103}"/>
              </a:ext>
            </a:extLst>
          </p:cNvPr>
          <p:cNvSpPr/>
          <p:nvPr/>
        </p:nvSpPr>
        <p:spPr>
          <a:xfrm>
            <a:off x="8610600" y="4838181"/>
            <a:ext cx="1598112" cy="8830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266FB-278C-B347-9A49-D2F46558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1F7B65-70DB-E748-8312-D4970738AB18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>
            <a:off x="6526060" y="3272425"/>
            <a:ext cx="2084540" cy="200729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0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32" y="19181"/>
            <a:ext cx="10515600" cy="62590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Representation</a:t>
            </a:r>
            <a:r>
              <a:rPr lang="en-US" dirty="0"/>
              <a:t> </a:t>
            </a:r>
            <a:r>
              <a:rPr lang="en-US" sz="3600" b="1" dirty="0">
                <a:solidFill>
                  <a:srgbClr val="C00000"/>
                </a:solidFill>
              </a:rPr>
              <a:t>Learning on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7" y="1131802"/>
            <a:ext cx="10116065" cy="5513256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37967" y="960950"/>
            <a:ext cx="6474942" cy="5585254"/>
          </a:xfrm>
          <a:prstGeom prst="frame">
            <a:avLst>
              <a:gd name="adj1" fmla="val 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12909" y="960950"/>
            <a:ext cx="4679091" cy="5585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22887-939B-5A42-9DF0-36774730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3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32" y="19181"/>
            <a:ext cx="10515600" cy="62590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Embedding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8A8921-AA45-8648-A77D-7EE86335ABE4}"/>
              </a:ext>
            </a:extLst>
          </p:cNvPr>
          <p:cNvSpPr/>
          <p:nvPr/>
        </p:nvSpPr>
        <p:spPr>
          <a:xfrm>
            <a:off x="1152394" y="2277159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696A3A-4B4B-A94E-9A8B-B25AB8C0C6B6}"/>
              </a:ext>
            </a:extLst>
          </p:cNvPr>
          <p:cNvSpPr/>
          <p:nvPr/>
        </p:nvSpPr>
        <p:spPr>
          <a:xfrm>
            <a:off x="3243618" y="2826235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3BC9C7-688A-0343-96AA-AF256265E3C2}"/>
              </a:ext>
            </a:extLst>
          </p:cNvPr>
          <p:cNvSpPr/>
          <p:nvPr/>
        </p:nvSpPr>
        <p:spPr>
          <a:xfrm>
            <a:off x="3337463" y="3820440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A68C84-3004-1047-B34F-63320B6132F7}"/>
              </a:ext>
            </a:extLst>
          </p:cNvPr>
          <p:cNvSpPr/>
          <p:nvPr/>
        </p:nvSpPr>
        <p:spPr>
          <a:xfrm>
            <a:off x="1020871" y="3351088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DB53CA-F5D3-8F47-B045-ABE77156A327}"/>
              </a:ext>
            </a:extLst>
          </p:cNvPr>
          <p:cNvSpPr/>
          <p:nvPr/>
        </p:nvSpPr>
        <p:spPr>
          <a:xfrm>
            <a:off x="1810010" y="2897395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55293C-E268-1749-B388-AFEBC3B99C53}"/>
              </a:ext>
            </a:extLst>
          </p:cNvPr>
          <p:cNvSpPr/>
          <p:nvPr/>
        </p:nvSpPr>
        <p:spPr>
          <a:xfrm>
            <a:off x="2921596" y="4425866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A459B6-4F8F-6745-8E8B-CFBF38103982}"/>
              </a:ext>
            </a:extLst>
          </p:cNvPr>
          <p:cNvSpPr/>
          <p:nvPr/>
        </p:nvSpPr>
        <p:spPr>
          <a:xfrm>
            <a:off x="1678487" y="3804782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543344-6A36-F242-8056-DDC8E28B1B1F}"/>
              </a:ext>
            </a:extLst>
          </p:cNvPr>
          <p:cNvSpPr/>
          <p:nvPr/>
        </p:nvSpPr>
        <p:spPr>
          <a:xfrm>
            <a:off x="2425874" y="3418856"/>
            <a:ext cx="263046" cy="263046"/>
          </a:xfrm>
          <a:prstGeom prst="ellipse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AAC65D-7E64-0B4E-8DFC-AB37DABC4537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376918" y="2501683"/>
            <a:ext cx="471614" cy="43423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A4E686-9CBA-EC44-8070-5FBC8714EC90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2557397" y="2957758"/>
            <a:ext cx="686221" cy="46109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99C33E-BBCB-F749-AA02-70A9A8369B23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1245395" y="3121919"/>
            <a:ext cx="603137" cy="26769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8BE907-C6A9-9F43-97A2-283C6303221F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2034534" y="3121919"/>
            <a:ext cx="429862" cy="33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B4D7A3-A926-7A4B-9F64-569A7FF6F574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 flipH="1">
            <a:off x="3053119" y="3050759"/>
            <a:ext cx="229021" cy="137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C83B51-8098-7B45-A09F-956599DA8D11}"/>
              </a:ext>
            </a:extLst>
          </p:cNvPr>
          <p:cNvCxnSpPr>
            <a:cxnSpLocks/>
            <a:stCxn id="13" idx="6"/>
            <a:endCxn id="9" idx="0"/>
          </p:cNvCxnSpPr>
          <p:nvPr/>
        </p:nvCxnSpPr>
        <p:spPr>
          <a:xfrm flipV="1">
            <a:off x="1941533" y="3820440"/>
            <a:ext cx="1527453" cy="115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48596D-5E4C-1E4D-8AAD-0D6642BAFC53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1903011" y="4029306"/>
            <a:ext cx="1018585" cy="528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E360F3-7934-C54D-875A-6373780A5686}"/>
              </a:ext>
            </a:extLst>
          </p:cNvPr>
          <p:cNvSpPr txBox="1"/>
          <p:nvPr/>
        </p:nvSpPr>
        <p:spPr>
          <a:xfrm>
            <a:off x="638432" y="738091"/>
            <a:ext cx="10904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 is to encode nodes to </a:t>
            </a:r>
            <a:r>
              <a:rPr lang="en-US" sz="2400" dirty="0">
                <a:solidFill>
                  <a:srgbClr val="00B050"/>
                </a:solidFill>
              </a:rPr>
              <a:t>lower dimensional representation</a:t>
            </a:r>
            <a:r>
              <a:rPr lang="en-US" sz="2400" dirty="0"/>
              <a:t> so that the </a:t>
            </a:r>
            <a:r>
              <a:rPr lang="en-US" sz="2400" dirty="0">
                <a:solidFill>
                  <a:srgbClr val="FF0000"/>
                </a:solidFill>
              </a:rPr>
              <a:t>similarity in the embedding space</a:t>
            </a:r>
            <a:r>
              <a:rPr lang="en-US" sz="2400" dirty="0"/>
              <a:t> approximates </a:t>
            </a:r>
            <a:r>
              <a:rPr lang="en-US" sz="2400" dirty="0">
                <a:solidFill>
                  <a:srgbClr val="00B0F0"/>
                </a:solidFill>
              </a:rPr>
              <a:t>the similarity in the original network</a:t>
            </a:r>
            <a:r>
              <a:rPr lang="en-US" sz="2400" dirty="0"/>
              <a:t>.</a:t>
            </a:r>
          </a:p>
        </p:txBody>
      </p:sp>
      <p:sp>
        <p:nvSpPr>
          <p:cNvPr id="33" name="Half Frame 32">
            <a:extLst>
              <a:ext uri="{FF2B5EF4-FFF2-40B4-BE49-F238E27FC236}">
                <a16:creationId xmlns:a16="http://schemas.microsoft.com/office/drawing/2014/main" id="{F938BF3F-2A99-584F-BF0E-C4ACCC37DA45}"/>
              </a:ext>
            </a:extLst>
          </p:cNvPr>
          <p:cNvSpPr/>
          <p:nvPr/>
        </p:nvSpPr>
        <p:spPr>
          <a:xfrm rot="16200000">
            <a:off x="7152361" y="1819404"/>
            <a:ext cx="2383080" cy="2777647"/>
          </a:xfrm>
          <a:prstGeom prst="halfFrame">
            <a:avLst>
              <a:gd name="adj1" fmla="val 0"/>
              <a:gd name="adj2" fmla="val 0"/>
            </a:avLst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D6339-D778-1949-B7DA-B5F400A0BE72}"/>
              </a:ext>
            </a:extLst>
          </p:cNvPr>
          <p:cNvSpPr/>
          <p:nvPr/>
        </p:nvSpPr>
        <p:spPr>
          <a:xfrm>
            <a:off x="7860082" y="2711885"/>
            <a:ext cx="45719" cy="50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EC50C0-A577-934C-8115-117F9DE5776E}"/>
              </a:ext>
            </a:extLst>
          </p:cNvPr>
          <p:cNvSpPr/>
          <p:nvPr/>
        </p:nvSpPr>
        <p:spPr>
          <a:xfrm>
            <a:off x="8012482" y="3033386"/>
            <a:ext cx="45719" cy="50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51355FD-48A9-3646-BB67-0EBEC2D27F90}"/>
              </a:ext>
            </a:extLst>
          </p:cNvPr>
          <p:cNvCxnSpPr>
            <a:cxnSpLocks/>
            <a:stCxn id="8" idx="0"/>
            <a:endCxn id="34" idx="1"/>
          </p:cNvCxnSpPr>
          <p:nvPr/>
        </p:nvCxnSpPr>
        <p:spPr>
          <a:xfrm rot="5400000" flipH="1" flipV="1">
            <a:off x="5567453" y="526911"/>
            <a:ext cx="107012" cy="4491636"/>
          </a:xfrm>
          <a:prstGeom prst="curvedConnector3">
            <a:avLst>
              <a:gd name="adj1" fmla="val 665783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68F82EAC-6335-A94E-A48C-0E45C8226E01}"/>
              </a:ext>
            </a:extLst>
          </p:cNvPr>
          <p:cNvCxnSpPr>
            <a:cxnSpLocks/>
            <a:stCxn id="9" idx="5"/>
            <a:endCxn id="35" idx="5"/>
          </p:cNvCxnSpPr>
          <p:nvPr/>
        </p:nvCxnSpPr>
        <p:spPr>
          <a:xfrm rot="5400000" flipH="1" flipV="1">
            <a:off x="5322340" y="1315798"/>
            <a:ext cx="968812" cy="4489519"/>
          </a:xfrm>
          <a:prstGeom prst="curvedConnector3">
            <a:avLst>
              <a:gd name="adj1" fmla="val -27572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79A403-8BFC-9248-9D55-A43F8E5B3A81}"/>
              </a:ext>
            </a:extLst>
          </p:cNvPr>
          <p:cNvSpPr txBox="1"/>
          <p:nvPr/>
        </p:nvSpPr>
        <p:spPr>
          <a:xfrm>
            <a:off x="5033777" y="1795225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Encoder(e)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78CCFE-63D7-BF4A-836C-6A5026BB0BFD}"/>
              </a:ext>
            </a:extLst>
          </p:cNvPr>
          <p:cNvSpPr txBox="1"/>
          <p:nvPr/>
        </p:nvSpPr>
        <p:spPr>
          <a:xfrm>
            <a:off x="5018454" y="4293347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5F1BED-9471-E441-BC42-83047426286D}"/>
                  </a:ext>
                </a:extLst>
              </p:cNvPr>
              <p:cNvSpPr txBox="1"/>
              <p:nvPr/>
            </p:nvSpPr>
            <p:spPr>
              <a:xfrm>
                <a:off x="7882941" y="2385393"/>
                <a:ext cx="414151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5F1BED-9471-E441-BC42-83047426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941" y="2385393"/>
                <a:ext cx="414151" cy="362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A63EAEB-BF36-274C-8B3C-524FF1878688}"/>
                  </a:ext>
                </a:extLst>
              </p:cNvPr>
              <p:cNvSpPr txBox="1"/>
              <p:nvPr/>
            </p:nvSpPr>
            <p:spPr>
              <a:xfrm>
                <a:off x="8091582" y="2876946"/>
                <a:ext cx="430694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A63EAEB-BF36-274C-8B3C-524FF1878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582" y="2876946"/>
                <a:ext cx="430694" cy="36298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94B060D-5C5D-414C-8CBE-CDDAE06E83E0}"/>
              </a:ext>
            </a:extLst>
          </p:cNvPr>
          <p:cNvSpPr txBox="1"/>
          <p:nvPr/>
        </p:nvSpPr>
        <p:spPr>
          <a:xfrm>
            <a:off x="7741395" y="4433791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CE114F-5B61-2544-9567-328CF112BEFE}"/>
              </a:ext>
            </a:extLst>
          </p:cNvPr>
          <p:cNvSpPr txBox="1"/>
          <p:nvPr/>
        </p:nvSpPr>
        <p:spPr>
          <a:xfrm>
            <a:off x="1727138" y="4893025"/>
            <a:ext cx="17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AC7858-6386-C640-9A48-EEBF4737E8D5}"/>
                  </a:ext>
                </a:extLst>
              </p:cNvPr>
              <p:cNvSpPr txBox="1"/>
              <p:nvPr/>
            </p:nvSpPr>
            <p:spPr>
              <a:xfrm>
                <a:off x="638432" y="5728075"/>
                <a:ext cx="109043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Encoder maps each node to a low dimensional vector:</a:t>
                </a:r>
              </a:p>
              <a:p>
                <a:pPr algn="ctr"/>
                <a:r>
                  <a:rPr lang="en-US" sz="2400" dirty="0"/>
                  <a:t>Encoder(a)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AC7858-6386-C640-9A48-EEBF4737E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32" y="5728075"/>
                <a:ext cx="10904302" cy="830997"/>
              </a:xfrm>
              <a:prstGeom prst="rect">
                <a:avLst/>
              </a:prstGeom>
              <a:blipFill>
                <a:blip r:embed="rId4"/>
                <a:stretch>
                  <a:fillRect l="-814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B54B3-9980-C746-8D6C-ADEB5B55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/>
      <p:bldP spid="33" grpId="0" animBg="1"/>
      <p:bldP spid="34" grpId="0" animBg="1"/>
      <p:bldP spid="35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727-5E97-6840-90E8-C57FB6C7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3" y="1"/>
            <a:ext cx="10986837" cy="61943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Early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D65C-E5F0-3148-B085-4511727A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63" y="719721"/>
            <a:ext cx="10986837" cy="54572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Random walk based approach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DeepWalk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Node2vec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Strong baselines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3598C9-1650-B446-801B-22ADDC927CF6}"/>
              </a:ext>
            </a:extLst>
          </p:cNvPr>
          <p:cNvSpPr/>
          <p:nvPr/>
        </p:nvSpPr>
        <p:spPr>
          <a:xfrm>
            <a:off x="782877" y="3448342"/>
            <a:ext cx="263046" cy="263046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F81CAA-82C8-3948-9980-8B24D83446DC}"/>
              </a:ext>
            </a:extLst>
          </p:cNvPr>
          <p:cNvSpPr/>
          <p:nvPr/>
        </p:nvSpPr>
        <p:spPr>
          <a:xfrm>
            <a:off x="2874101" y="3997418"/>
            <a:ext cx="263046" cy="263046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9C16F3-398D-A04E-93CD-D7A3F122FF67}"/>
              </a:ext>
            </a:extLst>
          </p:cNvPr>
          <p:cNvSpPr/>
          <p:nvPr/>
        </p:nvSpPr>
        <p:spPr>
          <a:xfrm>
            <a:off x="2967946" y="4991623"/>
            <a:ext cx="263046" cy="263046"/>
          </a:xfrm>
          <a:prstGeom prst="ellipse">
            <a:avLst/>
          </a:prstGeom>
          <a:solidFill>
            <a:schemeClr val="accent4"/>
          </a:solidFill>
          <a:ln w="2222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7F06BA-2A1C-A445-B5A2-64CE5F2FA364}"/>
              </a:ext>
            </a:extLst>
          </p:cNvPr>
          <p:cNvSpPr/>
          <p:nvPr/>
        </p:nvSpPr>
        <p:spPr>
          <a:xfrm>
            <a:off x="651354" y="4522271"/>
            <a:ext cx="263046" cy="263046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870FE5-8EE0-414A-8660-7C5D10BF0B87}"/>
              </a:ext>
            </a:extLst>
          </p:cNvPr>
          <p:cNvSpPr/>
          <p:nvPr/>
        </p:nvSpPr>
        <p:spPr>
          <a:xfrm>
            <a:off x="1440493" y="4068578"/>
            <a:ext cx="263046" cy="263046"/>
          </a:xfrm>
          <a:prstGeom prst="ellipse">
            <a:avLst/>
          </a:prstGeom>
          <a:solidFill>
            <a:schemeClr val="accent4"/>
          </a:solidFill>
          <a:ln w="2222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185A1E-7C4A-1244-AE35-2FF519E35EBD}"/>
              </a:ext>
            </a:extLst>
          </p:cNvPr>
          <p:cNvSpPr/>
          <p:nvPr/>
        </p:nvSpPr>
        <p:spPr>
          <a:xfrm>
            <a:off x="2552079" y="5597049"/>
            <a:ext cx="263046" cy="263046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090F7E-544B-A642-99E6-F3C078DC372E}"/>
              </a:ext>
            </a:extLst>
          </p:cNvPr>
          <p:cNvSpPr/>
          <p:nvPr/>
        </p:nvSpPr>
        <p:spPr>
          <a:xfrm>
            <a:off x="1308970" y="4975965"/>
            <a:ext cx="263046" cy="263046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083245-428C-6242-8E38-68A869511957}"/>
              </a:ext>
            </a:extLst>
          </p:cNvPr>
          <p:cNvSpPr/>
          <p:nvPr/>
        </p:nvSpPr>
        <p:spPr>
          <a:xfrm>
            <a:off x="2056357" y="4590039"/>
            <a:ext cx="263046" cy="263046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CAF9C6-527F-AE4A-9BFD-2073EE13F9F9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007401" y="3672866"/>
            <a:ext cx="471614" cy="43423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AEC575-65AD-7D45-AF78-8E267D44A62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2187880" y="4128941"/>
            <a:ext cx="686221" cy="46109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BB00E0-0F49-0F46-AF7C-B26403FB737D}"/>
              </a:ext>
            </a:extLst>
          </p:cNvPr>
          <p:cNvCxnSpPr>
            <a:cxnSpLocks/>
            <a:stCxn id="13" idx="7"/>
            <a:endCxn id="14" idx="3"/>
          </p:cNvCxnSpPr>
          <p:nvPr/>
        </p:nvCxnSpPr>
        <p:spPr>
          <a:xfrm flipV="1">
            <a:off x="875878" y="4293102"/>
            <a:ext cx="603137" cy="26769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6A36BE-0D33-494D-9D3E-ABF72F4936CE}"/>
              </a:ext>
            </a:extLst>
          </p:cNvPr>
          <p:cNvCxnSpPr>
            <a:stCxn id="14" idx="5"/>
            <a:endCxn id="18" idx="1"/>
          </p:cNvCxnSpPr>
          <p:nvPr/>
        </p:nvCxnSpPr>
        <p:spPr>
          <a:xfrm>
            <a:off x="1665017" y="4293102"/>
            <a:ext cx="429862" cy="335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5BBD34-AB4A-2A45-8420-F3B04B12ED37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 flipH="1">
            <a:off x="2683602" y="4221942"/>
            <a:ext cx="229021" cy="137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4DDB9BE-BA9B-C745-9924-D652C280C3D9}"/>
              </a:ext>
            </a:extLst>
          </p:cNvPr>
          <p:cNvCxnSpPr>
            <a:cxnSpLocks/>
            <a:stCxn id="16" idx="6"/>
            <a:endCxn id="12" idx="0"/>
          </p:cNvCxnSpPr>
          <p:nvPr/>
        </p:nvCxnSpPr>
        <p:spPr>
          <a:xfrm flipV="1">
            <a:off x="1572016" y="4991623"/>
            <a:ext cx="1527453" cy="115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0335E4-CF17-A140-866B-53465D1409E4}"/>
              </a:ext>
            </a:extLst>
          </p:cNvPr>
          <p:cNvCxnSpPr>
            <a:cxnSpLocks/>
            <a:stCxn id="16" idx="5"/>
            <a:endCxn id="15" idx="2"/>
          </p:cNvCxnSpPr>
          <p:nvPr/>
        </p:nvCxnSpPr>
        <p:spPr>
          <a:xfrm>
            <a:off x="1533494" y="5200489"/>
            <a:ext cx="1018585" cy="528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8ACC812-ECCA-A242-9CB5-DD16B47FD9B6}"/>
              </a:ext>
            </a:extLst>
          </p:cNvPr>
          <p:cNvSpPr txBox="1"/>
          <p:nvPr/>
        </p:nvSpPr>
        <p:spPr>
          <a:xfrm>
            <a:off x="1562864" y="3862428"/>
            <a:ext cx="6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start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8A7E95-459C-F74F-A296-290218C92441}"/>
              </a:ext>
            </a:extLst>
          </p:cNvPr>
          <p:cNvSpPr txBox="1"/>
          <p:nvPr/>
        </p:nvSpPr>
        <p:spPr>
          <a:xfrm>
            <a:off x="3195071" y="4993059"/>
            <a:ext cx="6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BC92ED0B-142C-624F-B654-FC1035EDC54B}"/>
              </a:ext>
            </a:extLst>
          </p:cNvPr>
          <p:cNvSpPr/>
          <p:nvPr/>
        </p:nvSpPr>
        <p:spPr>
          <a:xfrm rot="2441211">
            <a:off x="1763976" y="4284355"/>
            <a:ext cx="171565" cy="9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9CBD3B16-B3AF-ED4B-82D5-DBE6C523EE84}"/>
              </a:ext>
            </a:extLst>
          </p:cNvPr>
          <p:cNvSpPr/>
          <p:nvPr/>
        </p:nvSpPr>
        <p:spPr>
          <a:xfrm rot="19489386">
            <a:off x="2241774" y="4349966"/>
            <a:ext cx="171565" cy="9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B187E996-2248-D247-B7FB-30313CC4A36D}"/>
              </a:ext>
            </a:extLst>
          </p:cNvPr>
          <p:cNvSpPr/>
          <p:nvPr/>
        </p:nvSpPr>
        <p:spPr>
          <a:xfrm rot="5700800">
            <a:off x="2895504" y="4471445"/>
            <a:ext cx="171565" cy="9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5872BA03-781A-D949-8804-6D49EABE8DF8}"/>
              </a:ext>
            </a:extLst>
          </p:cNvPr>
          <p:cNvSpPr/>
          <p:nvPr/>
        </p:nvSpPr>
        <p:spPr>
          <a:xfrm rot="12716159">
            <a:off x="2090776" y="5376510"/>
            <a:ext cx="171565" cy="9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DECD052A-6D12-564F-8761-1E745DA95D6C}"/>
              </a:ext>
            </a:extLst>
          </p:cNvPr>
          <p:cNvSpPr/>
          <p:nvPr/>
        </p:nvSpPr>
        <p:spPr>
          <a:xfrm rot="21359417">
            <a:off x="1668113" y="4962434"/>
            <a:ext cx="171565" cy="9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ame 69">
            <a:extLst>
              <a:ext uri="{FF2B5EF4-FFF2-40B4-BE49-F238E27FC236}">
                <a16:creationId xmlns:a16="http://schemas.microsoft.com/office/drawing/2014/main" id="{E96C5FC5-5C3B-5241-82E2-F1BDB32D0836}"/>
              </a:ext>
            </a:extLst>
          </p:cNvPr>
          <p:cNvSpPr/>
          <p:nvPr/>
        </p:nvSpPr>
        <p:spPr>
          <a:xfrm>
            <a:off x="444674" y="3212926"/>
            <a:ext cx="3281819" cy="278077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Frame 70">
            <a:extLst>
              <a:ext uri="{FF2B5EF4-FFF2-40B4-BE49-F238E27FC236}">
                <a16:creationId xmlns:a16="http://schemas.microsoft.com/office/drawing/2014/main" id="{076C5C7F-4F2A-664E-BB61-FD455CA26165}"/>
              </a:ext>
            </a:extLst>
          </p:cNvPr>
          <p:cNvSpPr/>
          <p:nvPr/>
        </p:nvSpPr>
        <p:spPr>
          <a:xfrm>
            <a:off x="4258327" y="4321161"/>
            <a:ext cx="2496655" cy="52609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148F9C-9A10-6741-8FF8-AC0190714EB6}"/>
              </a:ext>
            </a:extLst>
          </p:cNvPr>
          <p:cNvSpPr txBox="1"/>
          <p:nvPr/>
        </p:nvSpPr>
        <p:spPr>
          <a:xfrm>
            <a:off x="4248911" y="4422442"/>
            <a:ext cx="250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</a:t>
            </a:r>
            <a:r>
              <a:rPr lang="en-US" baseline="-25000" dirty="0"/>
              <a:t>(d-&gt;g)</a:t>
            </a:r>
            <a:r>
              <a:rPr lang="en-US" dirty="0"/>
              <a:t>= {d, f, e, h, c, g}</a:t>
            </a:r>
            <a:endParaRPr lang="en-US" baseline="-25000" dirty="0"/>
          </a:p>
        </p:txBody>
      </p:sp>
      <p:sp>
        <p:nvSpPr>
          <p:cNvPr id="73" name="Frame 72">
            <a:extLst>
              <a:ext uri="{FF2B5EF4-FFF2-40B4-BE49-F238E27FC236}">
                <a16:creationId xmlns:a16="http://schemas.microsoft.com/office/drawing/2014/main" id="{860AE720-854F-6E48-8494-9287DF9FCF35}"/>
              </a:ext>
            </a:extLst>
          </p:cNvPr>
          <p:cNvSpPr/>
          <p:nvPr/>
        </p:nvSpPr>
        <p:spPr>
          <a:xfrm>
            <a:off x="7537441" y="4331848"/>
            <a:ext cx="1678888" cy="52609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734E09-1BA4-2941-9FF0-C09922BF42C9}"/>
              </a:ext>
            </a:extLst>
          </p:cNvPr>
          <p:cNvSpPr txBox="1"/>
          <p:nvPr/>
        </p:nvSpPr>
        <p:spPr>
          <a:xfrm>
            <a:off x="7537441" y="4430688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Skipgram model</a:t>
            </a:r>
          </a:p>
        </p:txBody>
      </p:sp>
      <p:sp>
        <p:nvSpPr>
          <p:cNvPr id="75" name="Double Bracket 74">
            <a:extLst>
              <a:ext uri="{FF2B5EF4-FFF2-40B4-BE49-F238E27FC236}">
                <a16:creationId xmlns:a16="http://schemas.microsoft.com/office/drawing/2014/main" id="{BEA9EDCB-6225-3F49-895D-A3ADAF37579A}"/>
              </a:ext>
            </a:extLst>
          </p:cNvPr>
          <p:cNvSpPr/>
          <p:nvPr/>
        </p:nvSpPr>
        <p:spPr>
          <a:xfrm>
            <a:off x="10240028" y="3874170"/>
            <a:ext cx="507304" cy="132631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536E68-469A-C24F-A6E8-4590A0ADA804}"/>
              </a:ext>
            </a:extLst>
          </p:cNvPr>
          <p:cNvSpPr txBox="1"/>
          <p:nvPr/>
        </p:nvSpPr>
        <p:spPr>
          <a:xfrm>
            <a:off x="10322300" y="3984042"/>
            <a:ext cx="469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  <a:p>
            <a:endParaRPr lang="en-US" sz="1200" dirty="0"/>
          </a:p>
          <a:p>
            <a:r>
              <a:rPr lang="en-US" sz="1200" dirty="0"/>
              <a:t>0.1</a:t>
            </a:r>
          </a:p>
          <a:p>
            <a:endParaRPr lang="en-US" sz="1200" dirty="0"/>
          </a:p>
          <a:p>
            <a:r>
              <a:rPr lang="en-US" sz="1200" dirty="0"/>
              <a:t>-0.8</a:t>
            </a:r>
          </a:p>
          <a:p>
            <a:r>
              <a:rPr lang="en-US" sz="1200" dirty="0"/>
              <a:t>……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363C8C77-80BC-A547-9C62-B55AEBA8E40E}"/>
              </a:ext>
            </a:extLst>
          </p:cNvPr>
          <p:cNvSpPr/>
          <p:nvPr/>
        </p:nvSpPr>
        <p:spPr>
          <a:xfrm>
            <a:off x="3796656" y="4491748"/>
            <a:ext cx="432148" cy="300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B43FDAB4-7C07-4646-97A5-ED589E5B7AD4}"/>
              </a:ext>
            </a:extLst>
          </p:cNvPr>
          <p:cNvSpPr/>
          <p:nvPr/>
        </p:nvSpPr>
        <p:spPr>
          <a:xfrm>
            <a:off x="6918568" y="4485291"/>
            <a:ext cx="432148" cy="300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7DF30EA-3CA4-874C-BB51-BB628CF91A80}"/>
              </a:ext>
            </a:extLst>
          </p:cNvPr>
          <p:cNvSpPr/>
          <p:nvPr/>
        </p:nvSpPr>
        <p:spPr>
          <a:xfrm>
            <a:off x="9402796" y="4444881"/>
            <a:ext cx="650765" cy="3000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06472-B3B8-464F-9B4B-6836FB74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020D-A117-4A47-9D0E-4BDED20F55A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62" grpId="0"/>
      <p:bldP spid="63" grpId="0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 animBg="1"/>
      <p:bldP spid="7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976</Words>
  <Application>Microsoft Macintosh PowerPoint</Application>
  <PresentationFormat>Widescreen</PresentationFormat>
  <Paragraphs>336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 Math</vt:lpstr>
      <vt:lpstr>Office Theme</vt:lpstr>
      <vt:lpstr>Deep learning on graphs: Learning from graph-structured data</vt:lpstr>
      <vt:lpstr>Deep Learning vs Machine Learning</vt:lpstr>
      <vt:lpstr>Deep Learning</vt:lpstr>
      <vt:lpstr>What does deep neural nets learn?</vt:lpstr>
      <vt:lpstr>Graphs</vt:lpstr>
      <vt:lpstr>Applications</vt:lpstr>
      <vt:lpstr>Representation Learning on graphs</vt:lpstr>
      <vt:lpstr>Embedding nodes</vt:lpstr>
      <vt:lpstr>Early methods</vt:lpstr>
      <vt:lpstr>Review: convolution on regular grid</vt:lpstr>
      <vt:lpstr>Generalization to graphs (irregular grid)</vt:lpstr>
      <vt:lpstr>Graph Convolutional networks (GCN)</vt:lpstr>
      <vt:lpstr>Gene Network Embedding (GNE): Deep model for gene interaction network inference</vt:lpstr>
      <vt:lpstr>GNE Overview</vt:lpstr>
      <vt:lpstr>Background: First Order Proximity</vt:lpstr>
      <vt:lpstr>Background: Second Order Proximity</vt:lpstr>
      <vt:lpstr>Background: Attribute Proximity</vt:lpstr>
      <vt:lpstr>GNE Architecture</vt:lpstr>
      <vt:lpstr>GNE: Embedding</vt:lpstr>
      <vt:lpstr>GNE: Learning representation</vt:lpstr>
      <vt:lpstr>GNE: Predicting probabilities</vt:lpstr>
      <vt:lpstr>Visualizing the embeddings</vt:lpstr>
      <vt:lpstr>Comparison with other methods</vt:lpstr>
      <vt:lpstr>Temporal holdout validation</vt:lpstr>
      <vt:lpstr>Impact of network sparsity</vt:lpstr>
      <vt:lpstr>Relative importance of topology and expression data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on graphs</dc:title>
  <dc:creator>Kishan K C</dc:creator>
  <cp:lastModifiedBy>Kishan K C</cp:lastModifiedBy>
  <cp:revision>174</cp:revision>
  <dcterms:created xsi:type="dcterms:W3CDTF">2018-10-14T14:21:33Z</dcterms:created>
  <dcterms:modified xsi:type="dcterms:W3CDTF">2018-10-15T19:04:51Z</dcterms:modified>
</cp:coreProperties>
</file>